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2" r:id="rId1"/>
    <p:sldMasterId id="2147483852" r:id="rId2"/>
  </p:sldMasterIdLst>
  <p:notesMasterIdLst>
    <p:notesMasterId r:id="rId45"/>
  </p:notesMasterIdLst>
  <p:sldIdLst>
    <p:sldId id="328" r:id="rId3"/>
    <p:sldId id="324" r:id="rId4"/>
    <p:sldId id="317" r:id="rId5"/>
    <p:sldId id="323" r:id="rId6"/>
    <p:sldId id="330" r:id="rId7"/>
    <p:sldId id="344" r:id="rId8"/>
    <p:sldId id="370" r:id="rId9"/>
    <p:sldId id="369" r:id="rId10"/>
    <p:sldId id="345" r:id="rId11"/>
    <p:sldId id="368" r:id="rId12"/>
    <p:sldId id="361" r:id="rId13"/>
    <p:sldId id="350" r:id="rId14"/>
    <p:sldId id="351" r:id="rId15"/>
    <p:sldId id="349" r:id="rId16"/>
    <p:sldId id="389" r:id="rId17"/>
    <p:sldId id="390" r:id="rId18"/>
    <p:sldId id="391" r:id="rId19"/>
    <p:sldId id="331" r:id="rId20"/>
    <p:sldId id="364" r:id="rId21"/>
    <p:sldId id="365" r:id="rId22"/>
    <p:sldId id="366" r:id="rId23"/>
    <p:sldId id="367" r:id="rId24"/>
    <p:sldId id="332" r:id="rId25"/>
    <p:sldId id="371" r:id="rId26"/>
    <p:sldId id="372" r:id="rId27"/>
    <p:sldId id="377" r:id="rId28"/>
    <p:sldId id="376" r:id="rId29"/>
    <p:sldId id="375" r:id="rId30"/>
    <p:sldId id="374" r:id="rId31"/>
    <p:sldId id="378" r:id="rId32"/>
    <p:sldId id="380" r:id="rId33"/>
    <p:sldId id="379" r:id="rId34"/>
    <p:sldId id="373" r:id="rId35"/>
    <p:sldId id="387" r:id="rId36"/>
    <p:sldId id="385" r:id="rId37"/>
    <p:sldId id="388" r:id="rId38"/>
    <p:sldId id="384" r:id="rId39"/>
    <p:sldId id="383" r:id="rId40"/>
    <p:sldId id="382" r:id="rId41"/>
    <p:sldId id="392" r:id="rId42"/>
    <p:sldId id="329" r:id="rId43"/>
    <p:sldId id="393" r:id="rId44"/>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1A893FD-A86A-4F8D-A962-863785D365E8}">
          <p14:sldIdLst>
            <p14:sldId id="328"/>
            <p14:sldId id="324"/>
            <p14:sldId id="317"/>
            <p14:sldId id="323"/>
          </p14:sldIdLst>
        </p14:section>
        <p14:section name="IaaS" id="{BFE6635D-C25D-4E03-AD71-BB1BFA0FCA3B}">
          <p14:sldIdLst>
            <p14:sldId id="330"/>
            <p14:sldId id="344"/>
            <p14:sldId id="370"/>
            <p14:sldId id="369"/>
            <p14:sldId id="345"/>
            <p14:sldId id="368"/>
            <p14:sldId id="361"/>
            <p14:sldId id="350"/>
            <p14:sldId id="351"/>
            <p14:sldId id="349"/>
            <p14:sldId id="389"/>
            <p14:sldId id="390"/>
            <p14:sldId id="391"/>
          </p14:sldIdLst>
        </p14:section>
        <p14:section name="PaaS" id="{30109169-3523-47F7-BD7B-7123D0FA90E3}">
          <p14:sldIdLst>
            <p14:sldId id="331"/>
            <p14:sldId id="364"/>
            <p14:sldId id="365"/>
            <p14:sldId id="366"/>
            <p14:sldId id="367"/>
          </p14:sldIdLst>
        </p14:section>
        <p14:section name="Portal" id="{CCF8F379-1069-42AD-84F7-7812E9E1EDB3}">
          <p14:sldIdLst>
            <p14:sldId id="332"/>
            <p14:sldId id="371"/>
            <p14:sldId id="372"/>
            <p14:sldId id="377"/>
            <p14:sldId id="376"/>
            <p14:sldId id="375"/>
            <p14:sldId id="374"/>
            <p14:sldId id="378"/>
            <p14:sldId id="380"/>
            <p14:sldId id="379"/>
            <p14:sldId id="373"/>
            <p14:sldId id="387"/>
            <p14:sldId id="385"/>
            <p14:sldId id="388"/>
            <p14:sldId id="384"/>
            <p14:sldId id="383"/>
            <p14:sldId id="382"/>
          </p14:sldIdLst>
        </p14:section>
        <p14:section name="CTA" id="{3DCD3703-C7FF-47EE-8D8F-35E77FB3E665}">
          <p14:sldIdLst>
            <p14:sldId id="392"/>
            <p14:sldId id="329"/>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002050"/>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76560" autoAdjust="0"/>
  </p:normalViewPr>
  <p:slideViewPr>
    <p:cSldViewPr snapToGrid="0">
      <p:cViewPr varScale="1">
        <p:scale>
          <a:sx n="73" d="100"/>
          <a:sy n="73" d="100"/>
        </p:scale>
        <p:origin x="642" y="33"/>
      </p:cViewPr>
      <p:guideLst/>
    </p:cSldViewPr>
  </p:slideViewPr>
  <p:notesTextViewPr>
    <p:cViewPr>
      <p:scale>
        <a:sx n="3" d="2"/>
        <a:sy n="3" d="2"/>
      </p:scale>
      <p:origin x="0" y="0"/>
    </p:cViewPr>
  </p:notesTextViewPr>
  <p:sorterViewPr>
    <p:cViewPr varScale="1">
      <p:scale>
        <a:sx n="1" d="1"/>
        <a:sy n="1" d="1"/>
      </p:scale>
      <p:origin x="0" y="-97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24/11/2016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249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8944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2249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36042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48961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61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21</a:t>
            </a:fld>
            <a:endParaRPr lang="en-GB"/>
          </a:p>
        </p:txBody>
      </p:sp>
    </p:spTree>
    <p:extLst>
      <p:ext uri="{BB962C8B-B14F-4D97-AF65-F5344CB8AC3E}">
        <p14:creationId xmlns:p14="http://schemas.microsoft.com/office/powerpoint/2010/main" val="145320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720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87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1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http://azuredatacentermap.azurewebsites.net/</a:t>
            </a:r>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2</a:t>
            </a:fld>
            <a:endParaRPr lang="en-GB"/>
          </a:p>
        </p:txBody>
      </p:sp>
    </p:spTree>
    <p:extLst>
      <p:ext uri="{BB962C8B-B14F-4D97-AF65-F5344CB8AC3E}">
        <p14:creationId xmlns:p14="http://schemas.microsoft.com/office/powerpoint/2010/main" val="832000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3</a:t>
            </a:fld>
            <a:endParaRPr lang="en-GB"/>
          </a:p>
        </p:txBody>
      </p:sp>
    </p:spTree>
    <p:extLst>
      <p:ext uri="{BB962C8B-B14F-4D97-AF65-F5344CB8AC3E}">
        <p14:creationId xmlns:p14="http://schemas.microsoft.com/office/powerpoint/2010/main" val="82038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49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11/24/2016 3:01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2730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68308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11477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697647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66384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053936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8233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9063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8921795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62541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620868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8975262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3560869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9738989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0951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0033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7395756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731785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726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5781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hyperlink" Target="mailto:mormond@microsoft.com" TargetMode="External"/><Relationship Id="rId4" Type="http://schemas.openxmlformats.org/officeDocument/2006/relationships/hyperlink" Target="mailto:davidgri@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notesSlide" Target="../notesSlides/notesSlide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5.xml"/><Relationship Id="rId5" Type="http://schemas.openxmlformats.org/officeDocument/2006/relationships/tags" Target="../tags/tag5.xml"/><Relationship Id="rId10" Type="http://schemas.openxmlformats.org/officeDocument/2006/relationships/image" Target="../media/image19.emf"/><Relationship Id="rId4" Type="http://schemas.openxmlformats.org/officeDocument/2006/relationships/tags" Target="../tags/tag4.xml"/><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3.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5.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hemeOverride" Target="../theme/themeOverride4.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hemeOverride" Target="../theme/themeOverride5.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hyperlink" Target="https://channel9.msdn.com/shows/Cloud+Cover" TargetMode="External"/><Relationship Id="rId2" Type="http://schemas.openxmlformats.org/officeDocument/2006/relationships/hyperlink" Target="https://azure.microsoft.com/" TargetMode="External"/><Relationship Id="rId1" Type="http://schemas.openxmlformats.org/officeDocument/2006/relationships/slideLayout" Target="../slideLayouts/slideLayout3.xml"/><Relationship Id="rId5" Type="http://schemas.openxmlformats.org/officeDocument/2006/relationships/hyperlink" Target="https://azure.microsoft.com/blog" TargetMode="External"/><Relationship Id="rId4" Type="http://schemas.openxmlformats.org/officeDocument/2006/relationships/hyperlink" Target="https://channel9.msdn.com/Shows/Azure-Friday"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3.xml"/><Relationship Id="rId1" Type="http://schemas.openxmlformats.org/officeDocument/2006/relationships/themeOverride" Target="../theme/themeOverride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161245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Microsoft Azure Webinar Series:</a:t>
            </a:r>
            <a:br>
              <a:rPr lang="en-GB" sz="5400" dirty="0">
                <a:solidFill>
                  <a:schemeClr val="bg1"/>
                </a:solidFill>
                <a:latin typeface="Segoe UI Light" panose="020B0502040204020203" pitchFamily="34" charset="0"/>
                <a:cs typeface="Segoe UI Light" panose="020B0502040204020203" pitchFamily="34" charset="0"/>
              </a:rPr>
            </a:br>
            <a:r>
              <a:rPr lang="en-GB" sz="5400" dirty="0">
                <a:solidFill>
                  <a:schemeClr val="bg1"/>
                </a:solidFill>
                <a:latin typeface="Segoe UI Light" panose="020B0502040204020203" pitchFamily="34" charset="0"/>
                <a:cs typeface="Segoe UI Light" panose="020B0502040204020203" pitchFamily="34" charset="0"/>
              </a:rPr>
              <a:t>Getting Started with Azure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44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David Gristwood – </a:t>
            </a:r>
            <a:r>
              <a:rPr lang="en-GB" sz="3200" dirty="0">
                <a:solidFill>
                  <a:schemeClr val="bg1"/>
                </a:solidFill>
                <a:latin typeface="Segoe UI Light" panose="020B0502040204020203" pitchFamily="34" charset="0"/>
                <a:cs typeface="Segoe UI Light" panose="020B0502040204020203" pitchFamily="34" charset="0"/>
                <a:hlinkClick r:id="rId4"/>
              </a:rPr>
              <a:t>davidgri@microsoft.com</a:t>
            </a:r>
            <a:br>
              <a:rPr lang="en-GB" sz="32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Mike Ormond - </a:t>
            </a:r>
            <a:r>
              <a:rPr lang="en-GB" sz="3200" dirty="0">
                <a:solidFill>
                  <a:schemeClr val="bg1"/>
                </a:solidFill>
                <a:latin typeface="Segoe UI Light" panose="020B0502040204020203" pitchFamily="34" charset="0"/>
                <a:cs typeface="Segoe UI Light" panose="020B0502040204020203" pitchFamily="34" charset="0"/>
                <a:hlinkClick r:id="rId5"/>
              </a:rPr>
              <a:t>mormond@microsoft.com</a:t>
            </a:r>
            <a:r>
              <a:rPr lang="en-GB" sz="3200" dirty="0">
                <a:solidFill>
                  <a:schemeClr val="bg1"/>
                </a:solidFill>
                <a:latin typeface="Segoe UI Light" panose="020B0502040204020203" pitchFamily="34" charset="0"/>
                <a:cs typeface="Segoe UI Light" panose="020B0502040204020203" pitchFamily="34" charset="0"/>
              </a:rPr>
              <a:t> </a:t>
            </a:r>
            <a:br>
              <a:rPr lang="en-GB" sz="44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slides: github.com/</a:t>
            </a:r>
            <a:r>
              <a:rPr lang="en-GB" sz="3200" dirty="0" err="1">
                <a:solidFill>
                  <a:schemeClr val="bg1"/>
                </a:solidFill>
                <a:latin typeface="Segoe UI Light" panose="020B0502040204020203" pitchFamily="34" charset="0"/>
                <a:cs typeface="Segoe UI Light" panose="020B0502040204020203" pitchFamily="34" charset="0"/>
              </a:rPr>
              <a:t>dxuk</a:t>
            </a:r>
            <a:r>
              <a:rPr lang="en-GB" sz="3200" dirty="0">
                <a:solidFill>
                  <a:schemeClr val="bg1"/>
                </a:solidFill>
                <a:latin typeface="Segoe UI Light" panose="020B0502040204020203" pitchFamily="34" charset="0"/>
                <a:cs typeface="Segoe UI Light" panose="020B0502040204020203" pitchFamily="34" charset="0"/>
              </a:rPr>
              <a:t>/</a:t>
            </a:r>
            <a:r>
              <a:rPr lang="en-GB" sz="3200" dirty="0" err="1">
                <a:solidFill>
                  <a:schemeClr val="bg1"/>
                </a:solidFill>
                <a:latin typeface="Segoe UI Light" panose="020B0502040204020203" pitchFamily="34" charset="0"/>
                <a:cs typeface="Segoe UI Light" panose="020B0502040204020203" pitchFamily="34" charset="0"/>
              </a:rPr>
              <a:t>AzureWebinars</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4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803665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sp>
        <p:nvSpPr>
          <p:cNvPr id="36" name="Rectangle: Rounded Corners 35"/>
          <p:cNvSpPr/>
          <p:nvPr/>
        </p:nvSpPr>
        <p:spPr bwMode="auto">
          <a:xfrm>
            <a:off x="4892252" y="2661557"/>
            <a:ext cx="2808514" cy="3113314"/>
          </a:xfrm>
          <a:prstGeom prst="round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grpSp>
        <p:nvGrpSpPr>
          <p:cNvPr id="8" name="Group 7"/>
          <p:cNvGrpSpPr/>
          <p:nvPr/>
        </p:nvGrpSpPr>
        <p:grpSpPr>
          <a:xfrm>
            <a:off x="-2494738" y="832536"/>
            <a:ext cx="1888484" cy="1389457"/>
            <a:chOff x="2560637" y="3725863"/>
            <a:chExt cx="1926352" cy="1417319"/>
          </a:xfrm>
        </p:grpSpPr>
        <p:sp>
          <p:nvSpPr>
            <p:cNvPr id="4" name="Rounded Rectangle 3"/>
            <p:cNvSpPr/>
            <p:nvPr/>
          </p:nvSpPr>
          <p:spPr bwMode="auto">
            <a:xfrm>
              <a:off x="2560637" y="3725863"/>
              <a:ext cx="1926352" cy="1415186"/>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2713037" y="3878263"/>
              <a:ext cx="1600200" cy="990599"/>
            </a:xfrm>
            <a:prstGeom prst="roundRect">
              <a:avLst/>
            </a:prstGeom>
            <a:solidFill>
              <a:srgbClr val="68217A"/>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17837" y="4456616"/>
              <a:ext cx="9906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246437" y="4578536"/>
              <a:ext cx="5334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6910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310957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250033"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7141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1188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95234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3530957"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3390495"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bg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endParaRPr lang="en-GB"/>
          </a:p>
        </p:txBody>
      </p:sp>
    </p:spTree>
    <p:extLst>
      <p:ext uri="{BB962C8B-B14F-4D97-AF65-F5344CB8AC3E}">
        <p14:creationId xmlns:p14="http://schemas.microsoft.com/office/powerpoint/2010/main" val="87309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Compute Families</a:t>
            </a:r>
          </a:p>
        </p:txBody>
      </p:sp>
      <p:sp>
        <p:nvSpPr>
          <p:cNvPr id="9" name="Text Placeholder 8"/>
          <p:cNvSpPr>
            <a:spLocks noGrp="1"/>
          </p:cNvSpPr>
          <p:nvPr>
            <p:ph type="body" sz="quarter" idx="10"/>
          </p:nvPr>
        </p:nvSpPr>
        <p:spPr>
          <a:xfrm>
            <a:off x="269239" y="1189177"/>
            <a:ext cx="11653523" cy="1391407"/>
          </a:xfrm>
        </p:spPr>
        <p:txBody>
          <a:bodyPr/>
          <a:lstStyle/>
          <a:p>
            <a:endParaRPr lang="en-GB" dirty="0"/>
          </a:p>
          <a:p>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3660078114"/>
              </p:ext>
            </p:extLst>
          </p:nvPr>
        </p:nvGraphicFramePr>
        <p:xfrm>
          <a:off x="1250043" y="1387613"/>
          <a:ext cx="9691914" cy="2773680"/>
        </p:xfrm>
        <a:graphic>
          <a:graphicData uri="http://schemas.openxmlformats.org/drawingml/2006/table">
            <a:tbl>
              <a:tblPr firstRow="1" bandRow="1">
                <a:tableStyleId>{D113A9D2-9D6B-4929-AA2D-F23B5EE8CBE7}</a:tableStyleId>
              </a:tblPr>
              <a:tblGrid>
                <a:gridCol w="1594411">
                  <a:extLst>
                    <a:ext uri="{9D8B030D-6E8A-4147-A177-3AD203B41FA5}">
                      <a16:colId xmlns:a16="http://schemas.microsoft.com/office/drawing/2014/main" val="636907883"/>
                    </a:ext>
                  </a:extLst>
                </a:gridCol>
                <a:gridCol w="8097503">
                  <a:extLst>
                    <a:ext uri="{9D8B030D-6E8A-4147-A177-3AD203B41FA5}">
                      <a16:colId xmlns:a16="http://schemas.microsoft.com/office/drawing/2014/main" val="683267577"/>
                    </a:ext>
                  </a:extLst>
                </a:gridCol>
              </a:tblGrid>
              <a:tr h="0">
                <a:tc>
                  <a:txBody>
                    <a:bodyPr/>
                    <a:lstStyle/>
                    <a:p>
                      <a:r>
                        <a:rPr lang="en-GB" sz="2000" dirty="0"/>
                        <a:t>Family</a:t>
                      </a:r>
                    </a:p>
                  </a:txBody>
                  <a:tcPr/>
                </a:tc>
                <a:tc>
                  <a:txBody>
                    <a:bodyPr/>
                    <a:lstStyle/>
                    <a:p>
                      <a:r>
                        <a:rPr lang="en-GB" sz="2000" dirty="0"/>
                        <a:t>Description</a:t>
                      </a:r>
                    </a:p>
                  </a:txBody>
                  <a:tcPr/>
                </a:tc>
                <a:extLst>
                  <a:ext uri="{0D108BD9-81ED-4DB2-BD59-A6C34878D82A}">
                    <a16:rowId xmlns:a16="http://schemas.microsoft.com/office/drawing/2014/main" val="1076656536"/>
                  </a:ext>
                </a:extLst>
              </a:tr>
              <a:tr h="370840">
                <a:tc>
                  <a:txBody>
                    <a:bodyPr/>
                    <a:lstStyle/>
                    <a:p>
                      <a:r>
                        <a:rPr lang="en-GB" sz="2000" dirty="0"/>
                        <a:t>A-series </a:t>
                      </a:r>
                    </a:p>
                  </a:txBody>
                  <a:tcPr/>
                </a:tc>
                <a:tc>
                  <a:txBody>
                    <a:bodyPr/>
                    <a:lstStyle/>
                    <a:p>
                      <a:r>
                        <a:rPr lang="en-GB" sz="2000" dirty="0"/>
                        <a:t>cost-effective, general purpose compute</a:t>
                      </a:r>
                    </a:p>
                  </a:txBody>
                  <a:tcPr/>
                </a:tc>
                <a:extLst>
                  <a:ext uri="{0D108BD9-81ED-4DB2-BD59-A6C34878D82A}">
                    <a16:rowId xmlns:a16="http://schemas.microsoft.com/office/drawing/2014/main" val="1738556590"/>
                  </a:ext>
                </a:extLst>
              </a:tr>
              <a:tr h="370840">
                <a:tc>
                  <a:txBody>
                    <a:bodyPr/>
                    <a:lstStyle/>
                    <a:p>
                      <a:r>
                        <a:rPr lang="en-GB" sz="2000" dirty="0"/>
                        <a:t>D(S) -series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2000" dirty="0"/>
                        <a:t>cost-effective, general purpose compute (faster CPU</a:t>
                      </a:r>
                      <a:r>
                        <a:rPr lang="en-GB" sz="2000" baseline="0" dirty="0"/>
                        <a:t> and local SSD)</a:t>
                      </a:r>
                      <a:endParaRPr lang="en-GB" sz="2000" dirty="0"/>
                    </a:p>
                  </a:txBody>
                  <a:tcPr/>
                </a:tc>
                <a:extLst>
                  <a:ext uri="{0D108BD9-81ED-4DB2-BD59-A6C34878D82A}">
                    <a16:rowId xmlns:a16="http://schemas.microsoft.com/office/drawing/2014/main" val="1291155426"/>
                  </a:ext>
                </a:extLst>
              </a:tr>
              <a:tr h="370840">
                <a:tc>
                  <a:txBody>
                    <a:bodyPr/>
                    <a:lstStyle/>
                    <a:p>
                      <a:r>
                        <a:rPr lang="en-GB" sz="2000" dirty="0"/>
                        <a:t>F(s)</a:t>
                      </a:r>
                      <a:r>
                        <a:rPr lang="en-GB" sz="2000" baseline="0" dirty="0"/>
                        <a:t>-</a:t>
                      </a:r>
                      <a:r>
                        <a:rPr lang="en-GB" sz="2000" dirty="0"/>
                        <a:t>series</a:t>
                      </a:r>
                    </a:p>
                  </a:txBody>
                  <a:tcPr/>
                </a:tc>
                <a:tc>
                  <a:txBody>
                    <a:bodyPr/>
                    <a:lstStyle/>
                    <a:p>
                      <a:r>
                        <a:rPr lang="en-GB" sz="2000" baseline="0" dirty="0"/>
                        <a:t>best value compute capability per core, lower memory footprint</a:t>
                      </a:r>
                      <a:endParaRPr lang="en-GB" sz="2000" dirty="0"/>
                    </a:p>
                  </a:txBody>
                  <a:tcPr/>
                </a:tc>
                <a:extLst>
                  <a:ext uri="{0D108BD9-81ED-4DB2-BD59-A6C34878D82A}">
                    <a16:rowId xmlns:a16="http://schemas.microsoft.com/office/drawing/2014/main" val="1386441919"/>
                  </a:ext>
                </a:extLst>
              </a:tr>
              <a:tr h="370840">
                <a:tc>
                  <a:txBody>
                    <a:bodyPr/>
                    <a:lstStyle/>
                    <a:p>
                      <a:r>
                        <a:rPr lang="en-GB" sz="2000" dirty="0"/>
                        <a:t>G(S)-series</a:t>
                      </a:r>
                    </a:p>
                  </a:txBody>
                  <a:tcPr/>
                </a:tc>
                <a:tc>
                  <a:txBody>
                    <a:bodyPr/>
                    <a:lstStyle/>
                    <a:p>
                      <a:r>
                        <a:rPr lang="en-GB" sz="2000" dirty="0"/>
                        <a:t>highest</a:t>
                      </a:r>
                      <a:r>
                        <a:rPr lang="en-GB" sz="2000" baseline="0" dirty="0"/>
                        <a:t> </a:t>
                      </a:r>
                      <a:r>
                        <a:rPr lang="en-GB" sz="2000" dirty="0"/>
                        <a:t>memory footprint</a:t>
                      </a:r>
                    </a:p>
                  </a:txBody>
                  <a:tcPr/>
                </a:tc>
                <a:extLst>
                  <a:ext uri="{0D108BD9-81ED-4DB2-BD59-A6C34878D82A}">
                    <a16:rowId xmlns:a16="http://schemas.microsoft.com/office/drawing/2014/main" val="3658680986"/>
                  </a:ext>
                </a:extLst>
              </a:tr>
              <a:tr h="370840">
                <a:tc>
                  <a:txBody>
                    <a:bodyPr/>
                    <a:lstStyle/>
                    <a:p>
                      <a:r>
                        <a:rPr lang="en-GB" sz="2000" dirty="0"/>
                        <a:t>H-series</a:t>
                      </a:r>
                    </a:p>
                  </a:txBody>
                  <a:tcPr/>
                </a:tc>
                <a:tc>
                  <a:txBody>
                    <a:bodyPr/>
                    <a:lstStyle/>
                    <a:p>
                      <a:r>
                        <a:rPr lang="en-GB" sz="2000" dirty="0"/>
                        <a:t>very</a:t>
                      </a:r>
                      <a:r>
                        <a:rPr lang="en-GB" sz="2000" baseline="0" dirty="0"/>
                        <a:t> h</a:t>
                      </a:r>
                      <a:r>
                        <a:rPr lang="en-GB" sz="2000" dirty="0"/>
                        <a:t>igh end workloads</a:t>
                      </a:r>
                      <a:r>
                        <a:rPr lang="en-GB" sz="2000" baseline="0" dirty="0"/>
                        <a:t> (</a:t>
                      </a:r>
                      <a:r>
                        <a:rPr lang="en-GB" sz="2000" baseline="0" dirty="0" err="1"/>
                        <a:t>eg</a:t>
                      </a:r>
                      <a:r>
                        <a:rPr lang="en-GB" sz="2000" baseline="0" dirty="0"/>
                        <a:t> CFD)</a:t>
                      </a:r>
                      <a:endParaRPr lang="en-GB" sz="2000" dirty="0"/>
                    </a:p>
                  </a:txBody>
                  <a:tcPr/>
                </a:tc>
                <a:extLst>
                  <a:ext uri="{0D108BD9-81ED-4DB2-BD59-A6C34878D82A}">
                    <a16:rowId xmlns:a16="http://schemas.microsoft.com/office/drawing/2014/main" val="2872672547"/>
                  </a:ext>
                </a:extLst>
              </a:tr>
              <a:tr h="370840">
                <a:tc>
                  <a:txBody>
                    <a:bodyPr/>
                    <a:lstStyle/>
                    <a:p>
                      <a:r>
                        <a:rPr lang="en-GB" sz="2000" dirty="0"/>
                        <a:t>N-series</a:t>
                      </a:r>
                    </a:p>
                  </a:txBody>
                  <a:tcPr/>
                </a:tc>
                <a:tc>
                  <a:txBody>
                    <a:bodyPr/>
                    <a:lstStyle/>
                    <a:p>
                      <a:r>
                        <a:rPr lang="en-GB" sz="2000" dirty="0"/>
                        <a:t>GPU-enabled.</a:t>
                      </a:r>
                      <a:r>
                        <a:rPr lang="en-GB" sz="2000" baseline="0" dirty="0"/>
                        <a:t> </a:t>
                      </a:r>
                      <a:r>
                        <a:rPr lang="en-GB" sz="2000" dirty="0"/>
                        <a:t>NV for visualisation, NC</a:t>
                      </a:r>
                      <a:r>
                        <a:rPr lang="en-GB" sz="2000" baseline="0" dirty="0"/>
                        <a:t> for compute</a:t>
                      </a:r>
                      <a:endParaRPr lang="en-GB" sz="2000" dirty="0"/>
                    </a:p>
                  </a:txBody>
                  <a:tcPr/>
                </a:tc>
                <a:extLst>
                  <a:ext uri="{0D108BD9-81ED-4DB2-BD59-A6C34878D82A}">
                    <a16:rowId xmlns:a16="http://schemas.microsoft.com/office/drawing/2014/main" val="222913226"/>
                  </a:ext>
                </a:extLst>
              </a:tr>
            </a:tbl>
          </a:graphicData>
        </a:graphic>
      </p:graphicFrame>
      <p:sp>
        <p:nvSpPr>
          <p:cNvPr id="11" name="TextBox 10"/>
          <p:cNvSpPr txBox="1"/>
          <p:nvPr/>
        </p:nvSpPr>
        <p:spPr>
          <a:xfrm>
            <a:off x="266921" y="4279987"/>
            <a:ext cx="11326365" cy="2668423"/>
          </a:xfrm>
          <a:prstGeom prst="rect">
            <a:avLst/>
          </a:prstGeom>
          <a:noFill/>
        </p:spPr>
        <p:txBody>
          <a:bodyPr wrap="squar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rPr>
              <a:t>All apart from A-series have an SSD temporary disk (D:\)</a:t>
            </a:r>
          </a:p>
          <a:p>
            <a:pPr>
              <a:lnSpc>
                <a:spcPct val="90000"/>
              </a:lnSpc>
              <a:spcAft>
                <a:spcPts val="600"/>
              </a:spcAft>
            </a:pPr>
            <a:r>
              <a:rPr lang="en-GB" sz="2000" dirty="0">
                <a:gradFill>
                  <a:gsLst>
                    <a:gs pos="2917">
                      <a:schemeClr val="tx1"/>
                    </a:gs>
                    <a:gs pos="30000">
                      <a:schemeClr val="tx1"/>
                    </a:gs>
                  </a:gsLst>
                  <a:lin ang="5400000" scaled="0"/>
                </a:gradFill>
              </a:rPr>
              <a:t>‘S’ indicates premium storage option (ie SSD for OS / Data drives)</a:t>
            </a:r>
          </a:p>
          <a:p>
            <a:pPr>
              <a:lnSpc>
                <a:spcPct val="90000"/>
              </a:lnSpc>
              <a:spcAft>
                <a:spcPts val="600"/>
              </a:spcAft>
            </a:pPr>
            <a:r>
              <a:rPr lang="en-GB" dirty="0">
                <a:gradFill>
                  <a:gsLst>
                    <a:gs pos="2917">
                      <a:schemeClr val="tx1"/>
                    </a:gs>
                    <a:gs pos="30000">
                      <a:schemeClr val="tx1"/>
                    </a:gs>
                  </a:gsLst>
                  <a:lin ang="5400000" scaled="0"/>
                </a:gradFill>
              </a:rPr>
              <a:t> - </a:t>
            </a:r>
            <a:r>
              <a:rPr lang="en-GB" dirty="0" err="1">
                <a:gradFill>
                  <a:gsLst>
                    <a:gs pos="2917">
                      <a:schemeClr val="tx1"/>
                    </a:gs>
                    <a:gs pos="30000">
                      <a:schemeClr val="tx1"/>
                    </a:gs>
                  </a:gsLst>
                  <a:lin ang="5400000" scaled="0"/>
                </a:gradFill>
              </a:rPr>
              <a:t>eg</a:t>
            </a:r>
            <a:r>
              <a:rPr lang="en-GB" dirty="0">
                <a:gradFill>
                  <a:gsLst>
                    <a:gs pos="2917">
                      <a:schemeClr val="tx1"/>
                    </a:gs>
                    <a:gs pos="30000">
                      <a:schemeClr val="tx1"/>
                    </a:gs>
                  </a:gsLst>
                  <a:lin ang="5400000" scaled="0"/>
                </a:gradFill>
              </a:rPr>
              <a:t> D1 (HDD) vs DS1 (SSD)</a:t>
            </a:r>
          </a:p>
          <a:p>
            <a:pPr>
              <a:lnSpc>
                <a:spcPct val="90000"/>
              </a:lnSpc>
              <a:spcAft>
                <a:spcPts val="600"/>
              </a:spcAft>
            </a:pPr>
            <a:r>
              <a:rPr lang="en-GB" sz="2000" dirty="0">
                <a:gradFill>
                  <a:gsLst>
                    <a:gs pos="2917">
                      <a:schemeClr val="tx1"/>
                    </a:gs>
                    <a:gs pos="30000">
                      <a:schemeClr val="tx1"/>
                    </a:gs>
                  </a:gsLst>
                  <a:lin ang="5400000" scaled="0"/>
                </a:gradFill>
              </a:rPr>
              <a:t>For some families there is a “v2” </a:t>
            </a:r>
            <a:r>
              <a:rPr lang="en-GB" sz="2000" dirty="0" err="1">
                <a:gradFill>
                  <a:gsLst>
                    <a:gs pos="2917">
                      <a:schemeClr val="tx1"/>
                    </a:gs>
                    <a:gs pos="30000">
                      <a:schemeClr val="tx1"/>
                    </a:gs>
                  </a:gsLst>
                  <a:lin ang="5400000" scaled="0"/>
                </a:gradFill>
              </a:rPr>
              <a:t>eg</a:t>
            </a:r>
            <a:r>
              <a:rPr lang="en-GB" sz="2000" dirty="0">
                <a:gradFill>
                  <a:gsLst>
                    <a:gs pos="2917">
                      <a:schemeClr val="tx1"/>
                    </a:gs>
                    <a:gs pos="30000">
                      <a:schemeClr val="tx1"/>
                    </a:gs>
                  </a:gsLst>
                  <a:lin ang="5400000" scaled="0"/>
                </a:gradFill>
              </a:rPr>
              <a:t> Dv2 or DSv2</a:t>
            </a:r>
          </a:p>
          <a:p>
            <a:pPr>
              <a:lnSpc>
                <a:spcPct val="90000"/>
              </a:lnSpc>
              <a:spcAft>
                <a:spcPts val="600"/>
              </a:spcAft>
            </a:pPr>
            <a:r>
              <a:rPr lang="en-GB" sz="2000" dirty="0">
                <a:gradFill>
                  <a:gsLst>
                    <a:gs pos="2917">
                      <a:schemeClr val="tx1"/>
                    </a:gs>
                    <a:gs pos="30000">
                      <a:schemeClr val="tx1"/>
                    </a:gs>
                  </a:gsLst>
                  <a:lin ang="5400000" scaled="0"/>
                </a:gradFill>
              </a:rPr>
              <a:t> </a:t>
            </a:r>
            <a:r>
              <a:rPr lang="en-GB" dirty="0">
                <a:gradFill>
                  <a:gsLst>
                    <a:gs pos="2917">
                      <a:schemeClr val="tx1"/>
                    </a:gs>
                    <a:gs pos="30000">
                      <a:schemeClr val="tx1"/>
                    </a:gs>
                  </a:gsLst>
                  <a:lin ang="5400000" scaled="0"/>
                </a:gradFill>
              </a:rPr>
              <a:t>- This represents the next iteration, typically better specification</a:t>
            </a:r>
          </a:p>
          <a:p>
            <a:pPr>
              <a:lnSpc>
                <a:spcPct val="90000"/>
              </a:lnSpc>
              <a:spcAft>
                <a:spcPts val="600"/>
              </a:spcAft>
            </a:pPr>
            <a:r>
              <a:rPr lang="en-GB" sz="2000" dirty="0">
                <a:gradFill>
                  <a:gsLst>
                    <a:gs pos="2917">
                      <a:schemeClr val="tx1"/>
                    </a:gs>
                    <a:gs pos="30000">
                      <a:schemeClr val="tx1"/>
                    </a:gs>
                  </a:gsLst>
                  <a:lin ang="5400000" scaled="0"/>
                </a:gradFill>
              </a:rPr>
              <a:t>Machine family and size determine price</a:t>
            </a:r>
          </a:p>
          <a:p>
            <a:pPr>
              <a:lnSpc>
                <a:spcPct val="90000"/>
              </a:lnSpc>
              <a:spcAft>
                <a:spcPts val="600"/>
              </a:spcAft>
            </a:pPr>
            <a:r>
              <a:rPr lang="en-GB" sz="2000" dirty="0">
                <a:gradFill>
                  <a:gsLst>
                    <a:gs pos="2917">
                      <a:schemeClr val="tx1"/>
                    </a:gs>
                    <a:gs pos="30000">
                      <a:schemeClr val="tx1"/>
                    </a:gs>
                  </a:gsLst>
                  <a:lin ang="5400000" scaled="0"/>
                </a:gradFill>
              </a:rPr>
              <a:t>Not all machine sizes are available in all regions</a:t>
            </a:r>
          </a:p>
        </p:txBody>
      </p:sp>
    </p:spTree>
    <p:extLst>
      <p:ext uri="{BB962C8B-B14F-4D97-AF65-F5344CB8AC3E}">
        <p14:creationId xmlns:p14="http://schemas.microsoft.com/office/powerpoint/2010/main" val="378432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15068" y="1728190"/>
            <a:ext cx="2166360" cy="2818939"/>
            <a:chOff x="6845008" y="987225"/>
            <a:chExt cx="4392065" cy="5715101"/>
          </a:xfrm>
        </p:grpSpPr>
        <p:sp>
          <p:nvSpPr>
            <p:cNvPr id="3" name="Rectangle 2"/>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845008" y="987225"/>
              <a:ext cx="4392065" cy="5715101"/>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6" name="Picture 25"/>
              <p:cNvPicPr>
                <a:picLocks noChangeAspect="1"/>
              </p:cNvPicPr>
              <p:nvPr/>
            </p:nvPicPr>
            <p:blipFill>
              <a:blip r:embed="rId4"/>
              <a:stretch>
                <a:fillRect/>
              </a:stretch>
            </p:blipFill>
            <p:spPr>
              <a:xfrm>
                <a:off x="7199561" y="1096580"/>
                <a:ext cx="4182165" cy="3848481"/>
              </a:xfrm>
              <a:prstGeom prst="rect">
                <a:avLst/>
              </a:prstGeom>
            </p:spPr>
          </p:pic>
        </p:grpSp>
        <p:sp>
          <p:nvSpPr>
            <p:cNvPr id="27" name="TextBox 26"/>
            <p:cNvSpPr txBox="1"/>
            <p:nvPr/>
          </p:nvSpPr>
          <p:spPr>
            <a:xfrm>
              <a:off x="7905162" y="1191624"/>
              <a:ext cx="1603042" cy="3009568"/>
            </a:xfrm>
            <a:prstGeom prst="rect">
              <a:avLst/>
            </a:prstGeom>
            <a:noFill/>
          </p:spPr>
          <p:txBody>
            <a:bodyPr wrap="square" lIns="179259" tIns="143407" rIns="179259" bIns="143407" rtlCol="0">
              <a:spAutoFit/>
            </a:bodyPr>
            <a:lstStyle/>
            <a:p>
              <a:pPr>
                <a:lnSpc>
                  <a:spcPct val="90000"/>
                </a:lnSpc>
                <a:spcAft>
                  <a:spcPts val="588"/>
                </a:spcAft>
              </a:pPr>
              <a:r>
                <a:rPr lang="en-US" sz="8627" b="1" dirty="0">
                  <a:solidFill>
                    <a:srgbClr val="FFFFFF"/>
                  </a:solidFill>
                </a:rPr>
                <a:t>A</a:t>
              </a:r>
            </a:p>
          </p:txBody>
        </p:sp>
      </p:grpSp>
      <p:sp>
        <p:nvSpPr>
          <p:cNvPr id="6" name="Title 5"/>
          <p:cNvSpPr>
            <a:spLocks noGrp="1"/>
          </p:cNvSpPr>
          <p:nvPr>
            <p:ph type="title"/>
          </p:nvPr>
        </p:nvSpPr>
        <p:spPr/>
        <p:txBody>
          <a:bodyPr/>
          <a:lstStyle/>
          <a:p>
            <a:r>
              <a:rPr lang="en-US" dirty="0"/>
              <a:t>Compute Families Example</a:t>
            </a:r>
          </a:p>
        </p:txBody>
      </p:sp>
      <p:grpSp>
        <p:nvGrpSpPr>
          <p:cNvPr id="14" name="Group 13"/>
          <p:cNvGrpSpPr/>
          <p:nvPr/>
        </p:nvGrpSpPr>
        <p:grpSpPr>
          <a:xfrm>
            <a:off x="1345255" y="4039061"/>
            <a:ext cx="2166360" cy="2818939"/>
            <a:chOff x="6845008" y="987225"/>
            <a:chExt cx="4392065" cy="5715101"/>
          </a:xfrm>
        </p:grpSpPr>
        <p:sp>
          <p:nvSpPr>
            <p:cNvPr id="16" name="Rectangle 15"/>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6845008" y="987225"/>
              <a:ext cx="4392065" cy="5715101"/>
              <a:chOff x="6982264" y="1006524"/>
              <a:chExt cx="4480135" cy="5829701"/>
            </a:xfrm>
          </p:grpSpPr>
          <p:pic>
            <p:nvPicPr>
              <p:cNvPr id="19" name="Picture 18"/>
              <p:cNvPicPr>
                <a:picLocks noChangeAspect="1"/>
              </p:cNvPicPr>
              <p:nvPr/>
            </p:nvPicPr>
            <p:blipFill>
              <a:blip r:embed="rId3"/>
              <a:stretch>
                <a:fillRect/>
              </a:stretch>
            </p:blipFill>
            <p:spPr>
              <a:xfrm>
                <a:off x="6982264" y="4945062"/>
                <a:ext cx="4480135" cy="1891163"/>
              </a:xfrm>
              <a:prstGeom prst="rect">
                <a:avLst/>
              </a:prstGeom>
            </p:spPr>
          </p:pic>
          <p:sp>
            <p:nvSpPr>
              <p:cNvPr id="2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1" name="Picture 20"/>
              <p:cNvPicPr>
                <a:picLocks noChangeAspect="1"/>
              </p:cNvPicPr>
              <p:nvPr/>
            </p:nvPicPr>
            <p:blipFill>
              <a:blip r:embed="rId4"/>
              <a:stretch>
                <a:fillRect/>
              </a:stretch>
            </p:blipFill>
            <p:spPr>
              <a:xfrm>
                <a:off x="7199561" y="1096580"/>
                <a:ext cx="4182165" cy="3848481"/>
              </a:xfrm>
              <a:prstGeom prst="rect">
                <a:avLst/>
              </a:prstGeom>
            </p:spPr>
          </p:pic>
        </p:grpSp>
        <p:sp>
          <p:nvSpPr>
            <p:cNvPr id="18" name="TextBox 17"/>
            <p:cNvSpPr txBox="1"/>
            <p:nvPr/>
          </p:nvSpPr>
          <p:spPr>
            <a:xfrm>
              <a:off x="7843962" y="1176823"/>
              <a:ext cx="2431111" cy="3009568"/>
            </a:xfrm>
            <a:prstGeom prst="rect">
              <a:avLst/>
            </a:prstGeom>
            <a:noFill/>
          </p:spPr>
          <p:txBody>
            <a:bodyPr wrap="square" lIns="179259" tIns="143407" rIns="179259" bIns="143407" rtlCol="0">
              <a:spAutoFit/>
            </a:bodyPr>
            <a:lstStyle/>
            <a:p>
              <a:pPr>
                <a:lnSpc>
                  <a:spcPct val="90000"/>
                </a:lnSpc>
                <a:spcAft>
                  <a:spcPts val="588"/>
                </a:spcAft>
              </a:pPr>
              <a:r>
                <a:rPr lang="en-US" sz="8627" b="1" dirty="0">
                  <a:solidFill>
                    <a:srgbClr val="FFFFFF"/>
                  </a:solidFill>
                </a:rPr>
                <a:t>D</a:t>
              </a:r>
              <a:endParaRPr lang="en-US" sz="5882" b="1" dirty="0">
                <a:solidFill>
                  <a:srgbClr val="FFFFFF"/>
                </a:solidFill>
              </a:endParaRPr>
            </a:p>
          </p:txBody>
        </p:sp>
      </p:grpSp>
      <p:sp>
        <p:nvSpPr>
          <p:cNvPr id="2" name="TextBox 1"/>
          <p:cNvSpPr txBox="1"/>
          <p:nvPr/>
        </p:nvSpPr>
        <p:spPr>
          <a:xfrm>
            <a:off x="4431939" y="1569580"/>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A2v2 or “</a:t>
            </a:r>
            <a:r>
              <a:rPr lang="en-GB" sz="2400" b="1" dirty="0"/>
              <a:t>Standard_A2_v2”</a:t>
            </a:r>
          </a:p>
          <a:p>
            <a:pPr>
              <a:lnSpc>
                <a:spcPct val="90000"/>
              </a:lnSpc>
              <a:spcAft>
                <a:spcPts val="600"/>
              </a:spcAft>
            </a:pPr>
            <a:r>
              <a:rPr lang="en-GB" sz="2400" dirty="0">
                <a:gradFill>
                  <a:gsLst>
                    <a:gs pos="2917">
                      <a:schemeClr val="tx1"/>
                    </a:gs>
                    <a:gs pos="30000">
                      <a:schemeClr val="tx1"/>
                    </a:gs>
                  </a:gsLst>
                  <a:lin ang="5400000" scaled="0"/>
                </a:gradFill>
              </a:rPr>
              <a:t>2 CPU cores, 4GB Memory</a:t>
            </a:r>
          </a:p>
          <a:p>
            <a:pPr>
              <a:lnSpc>
                <a:spcPct val="90000"/>
              </a:lnSpc>
              <a:spcAft>
                <a:spcPts val="600"/>
              </a:spcAft>
            </a:pPr>
            <a:r>
              <a:rPr lang="en-GB" sz="2400" dirty="0">
                <a:gradFill>
                  <a:gsLst>
                    <a:gs pos="2917">
                      <a:schemeClr val="tx1"/>
                    </a:gs>
                    <a:gs pos="30000">
                      <a:schemeClr val="tx1"/>
                    </a:gs>
                  </a:gsLst>
                  <a:lin ang="5400000" scaled="0"/>
                </a:gradFill>
              </a:rPr>
              <a:t>20GB local SSD</a:t>
            </a:r>
          </a:p>
          <a:p>
            <a:pPr>
              <a:lnSpc>
                <a:spcPct val="90000"/>
              </a:lnSpc>
              <a:spcAft>
                <a:spcPts val="600"/>
              </a:spcAft>
            </a:pPr>
            <a:r>
              <a:rPr lang="en-GB" sz="2400" dirty="0">
                <a:gradFill>
                  <a:gsLst>
                    <a:gs pos="2917">
                      <a:schemeClr val="tx1"/>
                    </a:gs>
                    <a:gs pos="30000">
                      <a:schemeClr val="tx1"/>
                    </a:gs>
                  </a:gsLst>
                  <a:lin ang="5400000" scaled="0"/>
                </a:gradFill>
              </a:rPr>
              <a:t>Limit of 4 data disks</a:t>
            </a:r>
          </a:p>
          <a:p>
            <a:pPr>
              <a:lnSpc>
                <a:spcPct val="90000"/>
              </a:lnSpc>
              <a:spcAft>
                <a:spcPts val="600"/>
              </a:spcAft>
            </a:pPr>
            <a:r>
              <a:rPr lang="en-GB" sz="2400" dirty="0">
                <a:gradFill>
                  <a:gsLst>
                    <a:gs pos="2917">
                      <a:schemeClr val="tx1"/>
                    </a:gs>
                    <a:gs pos="30000">
                      <a:schemeClr val="tx1"/>
                    </a:gs>
                  </a:gsLst>
                  <a:lin ang="5400000" scaled="0"/>
                </a:gradFill>
              </a:rPr>
              <a:t>No premium storage option</a:t>
            </a:r>
          </a:p>
        </p:txBody>
      </p:sp>
      <p:sp>
        <p:nvSpPr>
          <p:cNvPr id="32" name="TextBox 31"/>
          <p:cNvSpPr txBox="1"/>
          <p:nvPr/>
        </p:nvSpPr>
        <p:spPr>
          <a:xfrm>
            <a:off x="4431939" y="3880451"/>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DS4 or “</a:t>
            </a:r>
            <a:r>
              <a:rPr lang="en-GB" sz="2400" b="1" dirty="0"/>
              <a:t>Standard_DS4”</a:t>
            </a:r>
          </a:p>
          <a:p>
            <a:pPr>
              <a:lnSpc>
                <a:spcPct val="90000"/>
              </a:lnSpc>
              <a:spcAft>
                <a:spcPts val="600"/>
              </a:spcAft>
            </a:pPr>
            <a:r>
              <a:rPr lang="en-GB" sz="2400" dirty="0">
                <a:gradFill>
                  <a:gsLst>
                    <a:gs pos="2917">
                      <a:schemeClr val="tx1"/>
                    </a:gs>
                    <a:gs pos="30000">
                      <a:schemeClr val="tx1"/>
                    </a:gs>
                  </a:gsLst>
                  <a:lin ang="5400000" scaled="0"/>
                </a:gradFill>
              </a:rPr>
              <a:t>8 CPU cores, 28GB Memory</a:t>
            </a:r>
          </a:p>
          <a:p>
            <a:pPr>
              <a:lnSpc>
                <a:spcPct val="90000"/>
              </a:lnSpc>
              <a:spcAft>
                <a:spcPts val="600"/>
              </a:spcAft>
            </a:pPr>
            <a:r>
              <a:rPr lang="en-GB" sz="2400" dirty="0">
                <a:gradFill>
                  <a:gsLst>
                    <a:gs pos="2917">
                      <a:schemeClr val="tx1"/>
                    </a:gs>
                    <a:gs pos="30000">
                      <a:schemeClr val="tx1"/>
                    </a:gs>
                  </a:gsLst>
                  <a:lin ang="5400000" scaled="0"/>
                </a:gradFill>
              </a:rPr>
              <a:t>56GB local SSD</a:t>
            </a:r>
          </a:p>
          <a:p>
            <a:pPr>
              <a:lnSpc>
                <a:spcPct val="90000"/>
              </a:lnSpc>
              <a:spcAft>
                <a:spcPts val="600"/>
              </a:spcAft>
            </a:pPr>
            <a:r>
              <a:rPr lang="en-GB" sz="2400" dirty="0">
                <a:gradFill>
                  <a:gsLst>
                    <a:gs pos="2917">
                      <a:schemeClr val="tx1"/>
                    </a:gs>
                    <a:gs pos="30000">
                      <a:schemeClr val="tx1"/>
                    </a:gs>
                  </a:gsLst>
                  <a:lin ang="5400000" scaled="0"/>
                </a:gradFill>
              </a:rPr>
              <a:t>Limit of 16 data disks</a:t>
            </a:r>
          </a:p>
          <a:p>
            <a:pPr>
              <a:lnSpc>
                <a:spcPct val="90000"/>
              </a:lnSpc>
              <a:spcAft>
                <a:spcPts val="600"/>
              </a:spcAft>
            </a:pPr>
            <a:r>
              <a:rPr lang="en-GB" sz="2400" dirty="0">
                <a:gradFill>
                  <a:gsLst>
                    <a:gs pos="2917">
                      <a:schemeClr val="tx1"/>
                    </a:gs>
                    <a:gs pos="30000">
                      <a:schemeClr val="tx1"/>
                    </a:gs>
                  </a:gsLst>
                  <a:lin ang="5400000" scaled="0"/>
                </a:gradFill>
              </a:rPr>
              <a:t>Premium storage option</a:t>
            </a:r>
          </a:p>
        </p:txBody>
      </p:sp>
    </p:spTree>
    <p:extLst>
      <p:ext uri="{BB962C8B-B14F-4D97-AF65-F5344CB8AC3E}">
        <p14:creationId xmlns:p14="http://schemas.microsoft.com/office/powerpoint/2010/main" val="13561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457185" y="2378232"/>
            <a:ext cx="5273996" cy="2747564"/>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endParaRPr lang="en-US" sz="1700" dirty="0">
              <a:solidFill>
                <a:schemeClr val="tx1"/>
              </a:solidFill>
            </a:endParaRPr>
          </a:p>
        </p:txBody>
      </p:sp>
      <p:sp>
        <p:nvSpPr>
          <p:cNvPr id="19" name="Rectangle 18"/>
          <p:cNvSpPr/>
          <p:nvPr/>
        </p:nvSpPr>
        <p:spPr bwMode="auto">
          <a:xfrm>
            <a:off x="721209" y="2701734"/>
            <a:ext cx="2088300" cy="211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31" name="Rectangle 30"/>
          <p:cNvSpPr/>
          <p:nvPr/>
        </p:nvSpPr>
        <p:spPr bwMode="auto">
          <a:xfrm>
            <a:off x="3360213" y="2734417"/>
            <a:ext cx="2082538" cy="2087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4" name="Title 3"/>
          <p:cNvSpPr>
            <a:spLocks noGrp="1"/>
          </p:cNvSpPr>
          <p:nvPr>
            <p:ph type="title"/>
            <p:custDataLst>
              <p:tags r:id="rId2"/>
            </p:custDataLst>
          </p:nvPr>
        </p:nvSpPr>
        <p:spPr/>
        <p:txBody>
          <a:bodyPr/>
          <a:lstStyle/>
          <a:p>
            <a:r>
              <a:rPr lang="en-US" dirty="0">
                <a:solidFill>
                  <a:schemeClr val="tx1"/>
                </a:solidFill>
              </a:rPr>
              <a:t>Availability &amp; Scaling</a:t>
            </a:r>
          </a:p>
        </p:txBody>
      </p:sp>
      <p:grpSp>
        <p:nvGrpSpPr>
          <p:cNvPr id="39" name="Group 38"/>
          <p:cNvGrpSpPr/>
          <p:nvPr/>
        </p:nvGrpSpPr>
        <p:grpSpPr>
          <a:xfrm>
            <a:off x="829221" y="2957328"/>
            <a:ext cx="1980287" cy="1345022"/>
            <a:chOff x="1" y="2703286"/>
            <a:chExt cx="1520439" cy="1219200"/>
          </a:xfrm>
        </p:grpSpPr>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Primary </a:t>
              </a:r>
            </a:p>
          </p:txBody>
        </p:sp>
      </p:grpSp>
      <p:grpSp>
        <p:nvGrpSpPr>
          <p:cNvPr id="42" name="Group 41"/>
          <p:cNvGrpSpPr/>
          <p:nvPr/>
        </p:nvGrpSpPr>
        <p:grpSpPr>
          <a:xfrm>
            <a:off x="3516882" y="2970612"/>
            <a:ext cx="1925868" cy="1303280"/>
            <a:chOff x="1" y="2673510"/>
            <a:chExt cx="1686130" cy="1199863"/>
          </a:xfrm>
        </p:grpSpPr>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Secondary </a:t>
              </a:r>
            </a:p>
          </p:txBody>
        </p:sp>
      </p:grpSp>
      <p:sp>
        <p:nvSpPr>
          <p:cNvPr id="45" name="Rectangle 44"/>
          <p:cNvSpPr/>
          <p:nvPr>
            <p:custDataLst>
              <p:tags r:id="rId3"/>
            </p:custDataLst>
          </p:nvPr>
        </p:nvSpPr>
        <p:spPr bwMode="auto">
          <a:xfrm>
            <a:off x="1042571" y="1627458"/>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Availability</a:t>
            </a:r>
            <a:r>
              <a:rPr lang="en-US" sz="3921" dirty="0">
                <a:solidFill>
                  <a:schemeClr val="tx1"/>
                </a:solidFill>
              </a:rPr>
              <a:t> Set</a:t>
            </a:r>
          </a:p>
        </p:txBody>
      </p:sp>
      <p:sp>
        <p:nvSpPr>
          <p:cNvPr id="16" name="Rectangle 15"/>
          <p:cNvSpPr/>
          <p:nvPr>
            <p:custDataLst>
              <p:tags r:id="rId4"/>
            </p:custDataLst>
          </p:nvPr>
        </p:nvSpPr>
        <p:spPr bwMode="auto">
          <a:xfrm>
            <a:off x="367865" y="5616065"/>
            <a:ext cx="5453251"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3137" dirty="0">
                <a:solidFill>
                  <a:schemeClr val="tx1"/>
                </a:solidFill>
              </a:rPr>
              <a:t>SLA</a:t>
            </a:r>
            <a:r>
              <a:rPr lang="en-US" sz="3137" b="1" dirty="0">
                <a:solidFill>
                  <a:schemeClr val="tx1"/>
                </a:solidFill>
              </a:rPr>
              <a:t> </a:t>
            </a:r>
            <a:r>
              <a:rPr lang="en-US" sz="3137" dirty="0">
                <a:solidFill>
                  <a:schemeClr val="tx1"/>
                </a:solidFill>
              </a:rPr>
              <a:t>99.95</a:t>
            </a:r>
          </a:p>
        </p:txBody>
      </p:sp>
      <p:sp>
        <p:nvSpPr>
          <p:cNvPr id="17" name="Left Brace 16"/>
          <p:cNvSpPr/>
          <p:nvPr/>
        </p:nvSpPr>
        <p:spPr>
          <a:xfrm rot="16200000">
            <a:off x="2802412" y="2593316"/>
            <a:ext cx="554401" cy="5483009"/>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b="1" dirty="0">
              <a:ln>
                <a:solidFill>
                  <a:sysClr val="windowText" lastClr="000000"/>
                </a:solidFill>
              </a:ln>
            </a:endParaRPr>
          </a:p>
        </p:txBody>
      </p:sp>
      <p:sp>
        <p:nvSpPr>
          <p:cNvPr id="18" name="Content Placeholder 2"/>
          <p:cNvSpPr txBox="1">
            <a:spLocks/>
          </p:cNvSpPr>
          <p:nvPr/>
        </p:nvSpPr>
        <p:spPr>
          <a:xfrm>
            <a:off x="132971" y="6097917"/>
            <a:ext cx="6612626" cy="603434"/>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chemeClr val="tx1"/>
                </a:solidFill>
                <a:latin typeface="Segoe UI"/>
              </a:rPr>
              <a:t>Deploy across fault / update domains</a:t>
            </a:r>
          </a:p>
        </p:txBody>
      </p:sp>
      <p:grpSp>
        <p:nvGrpSpPr>
          <p:cNvPr id="21" name="Group 20"/>
          <p:cNvGrpSpPr/>
          <p:nvPr/>
        </p:nvGrpSpPr>
        <p:grpSpPr>
          <a:xfrm>
            <a:off x="6905491" y="2799893"/>
            <a:ext cx="1120531" cy="1458073"/>
            <a:chOff x="6845008" y="987225"/>
            <a:chExt cx="4392065" cy="5715101"/>
          </a:xfrm>
        </p:grpSpPr>
        <p:sp>
          <p:nvSpPr>
            <p:cNvPr id="22" name="Rectangle 21"/>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3" name="Group 22"/>
            <p:cNvGrpSpPr/>
            <p:nvPr/>
          </p:nvGrpSpPr>
          <p:grpSpPr>
            <a:xfrm>
              <a:off x="6845008" y="987225"/>
              <a:ext cx="4392065" cy="5715101"/>
              <a:chOff x="6982264" y="1006524"/>
              <a:chExt cx="4480135" cy="5829701"/>
            </a:xfrm>
          </p:grpSpPr>
          <p:pic>
            <p:nvPicPr>
              <p:cNvPr id="24" name="Picture 23"/>
              <p:cNvPicPr>
                <a:picLocks noChangeAspect="1"/>
              </p:cNvPicPr>
              <p:nvPr/>
            </p:nvPicPr>
            <p:blipFill>
              <a:blip r:embed="rId9"/>
              <a:stretch>
                <a:fillRect/>
              </a:stretch>
            </p:blipFill>
            <p:spPr>
              <a:xfrm>
                <a:off x="6982264" y="4945062"/>
                <a:ext cx="4480135" cy="1891163"/>
              </a:xfrm>
              <a:prstGeom prst="rect">
                <a:avLst/>
              </a:prstGeom>
            </p:spPr>
          </p:pic>
          <p:sp>
            <p:nvSpPr>
              <p:cNvPr id="25"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26" name="Picture 2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27" name="Group 26"/>
          <p:cNvGrpSpPr/>
          <p:nvPr/>
        </p:nvGrpSpPr>
        <p:grpSpPr>
          <a:xfrm>
            <a:off x="6905491" y="5244087"/>
            <a:ext cx="1120531" cy="1458073"/>
            <a:chOff x="6845008" y="987225"/>
            <a:chExt cx="4392065" cy="5715101"/>
          </a:xfrm>
        </p:grpSpPr>
        <p:sp>
          <p:nvSpPr>
            <p:cNvPr id="28" name="Rectangle 2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9" name="Group 28"/>
            <p:cNvGrpSpPr/>
            <p:nvPr/>
          </p:nvGrpSpPr>
          <p:grpSpPr>
            <a:xfrm>
              <a:off x="6845008" y="987225"/>
              <a:ext cx="4392065" cy="5715101"/>
              <a:chOff x="6982264" y="1006524"/>
              <a:chExt cx="4480135" cy="5829701"/>
            </a:xfrm>
          </p:grpSpPr>
          <p:pic>
            <p:nvPicPr>
              <p:cNvPr id="30" name="Picture 29"/>
              <p:cNvPicPr>
                <a:picLocks noChangeAspect="1"/>
              </p:cNvPicPr>
              <p:nvPr/>
            </p:nvPicPr>
            <p:blipFill>
              <a:blip r:embed="rId9"/>
              <a:stretch>
                <a:fillRect/>
              </a:stretch>
            </p:blipFill>
            <p:spPr>
              <a:xfrm>
                <a:off x="6982264" y="4945062"/>
                <a:ext cx="4480135" cy="1891163"/>
              </a:xfrm>
              <a:prstGeom prst="rect">
                <a:avLst/>
              </a:prstGeom>
            </p:spPr>
          </p:pic>
          <p:sp>
            <p:nvSpPr>
              <p:cNvPr id="3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33" name="Picture 32"/>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34" name="Group 33"/>
          <p:cNvGrpSpPr/>
          <p:nvPr/>
        </p:nvGrpSpPr>
        <p:grpSpPr>
          <a:xfrm>
            <a:off x="8179534" y="5233304"/>
            <a:ext cx="1120531" cy="1458073"/>
            <a:chOff x="6845008" y="987225"/>
            <a:chExt cx="4392065" cy="5715101"/>
          </a:xfrm>
        </p:grpSpPr>
        <p:sp>
          <p:nvSpPr>
            <p:cNvPr id="35" name="Rectangle 34"/>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36" name="Group 35"/>
            <p:cNvGrpSpPr/>
            <p:nvPr/>
          </p:nvGrpSpPr>
          <p:grpSpPr>
            <a:xfrm>
              <a:off x="6845008" y="987225"/>
              <a:ext cx="4392065" cy="5715101"/>
              <a:chOff x="6982264" y="1006524"/>
              <a:chExt cx="4480135" cy="5829701"/>
            </a:xfrm>
          </p:grpSpPr>
          <p:pic>
            <p:nvPicPr>
              <p:cNvPr id="37" name="Picture 36"/>
              <p:cNvPicPr>
                <a:picLocks noChangeAspect="1"/>
              </p:cNvPicPr>
              <p:nvPr/>
            </p:nvPicPr>
            <p:blipFill>
              <a:blip r:embed="rId9"/>
              <a:stretch>
                <a:fillRect/>
              </a:stretch>
            </p:blipFill>
            <p:spPr>
              <a:xfrm>
                <a:off x="6982264" y="4945062"/>
                <a:ext cx="4480135" cy="1891163"/>
              </a:xfrm>
              <a:prstGeom prst="rect">
                <a:avLst/>
              </a:prstGeom>
            </p:spPr>
          </p:pic>
          <p:sp>
            <p:nvSpPr>
              <p:cNvPr id="3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46" name="Picture 4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47" name="Group 46"/>
          <p:cNvGrpSpPr/>
          <p:nvPr/>
        </p:nvGrpSpPr>
        <p:grpSpPr>
          <a:xfrm>
            <a:off x="10334292" y="5222521"/>
            <a:ext cx="1120531" cy="1458073"/>
            <a:chOff x="6845008" y="987225"/>
            <a:chExt cx="4392065" cy="5715101"/>
          </a:xfrm>
        </p:grpSpPr>
        <p:sp>
          <p:nvSpPr>
            <p:cNvPr id="48" name="Rectangle 4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49" name="Group 48"/>
            <p:cNvGrpSpPr/>
            <p:nvPr/>
          </p:nvGrpSpPr>
          <p:grpSpPr>
            <a:xfrm>
              <a:off x="6845008" y="987225"/>
              <a:ext cx="4392065" cy="5715101"/>
              <a:chOff x="6982264" y="1006524"/>
              <a:chExt cx="4480135" cy="5829701"/>
            </a:xfrm>
          </p:grpSpPr>
          <p:pic>
            <p:nvPicPr>
              <p:cNvPr id="50" name="Picture 49"/>
              <p:cNvPicPr>
                <a:picLocks noChangeAspect="1"/>
              </p:cNvPicPr>
              <p:nvPr/>
            </p:nvPicPr>
            <p:blipFill>
              <a:blip r:embed="rId9"/>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52" name="Picture 51"/>
              <p:cNvPicPr>
                <a:picLocks noChangeAspect="1"/>
              </p:cNvPicPr>
              <p:nvPr/>
            </p:nvPicPr>
            <p:blipFill>
              <a:blip r:embed="rId10"/>
              <a:stretch>
                <a:fillRect/>
              </a:stretch>
            </p:blipFill>
            <p:spPr>
              <a:xfrm>
                <a:off x="7199561" y="1096580"/>
                <a:ext cx="4182165" cy="3848481"/>
              </a:xfrm>
              <a:prstGeom prst="rect">
                <a:avLst/>
              </a:prstGeom>
            </p:spPr>
          </p:pic>
        </p:grpSp>
      </p:grpSp>
      <p:sp>
        <p:nvSpPr>
          <p:cNvPr id="53" name="TextBox 52"/>
          <p:cNvSpPr txBox="1"/>
          <p:nvPr/>
        </p:nvSpPr>
        <p:spPr>
          <a:xfrm>
            <a:off x="7225453" y="290353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4" name="TextBox 53"/>
          <p:cNvSpPr txBox="1"/>
          <p:nvPr/>
        </p:nvSpPr>
        <p:spPr>
          <a:xfrm>
            <a:off x="7198289" y="5339519"/>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5" name="TextBox 54"/>
          <p:cNvSpPr txBox="1"/>
          <p:nvPr/>
        </p:nvSpPr>
        <p:spPr>
          <a:xfrm>
            <a:off x="8473795" y="536017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2</a:t>
            </a:r>
          </a:p>
        </p:txBody>
      </p:sp>
      <p:sp>
        <p:nvSpPr>
          <p:cNvPr id="56" name="TextBox 55"/>
          <p:cNvSpPr txBox="1"/>
          <p:nvPr/>
        </p:nvSpPr>
        <p:spPr>
          <a:xfrm>
            <a:off x="10627090" y="5330706"/>
            <a:ext cx="544364"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n</a:t>
            </a:r>
          </a:p>
        </p:txBody>
      </p:sp>
      <p:sp>
        <p:nvSpPr>
          <p:cNvPr id="57" name="Oval 56"/>
          <p:cNvSpPr/>
          <p:nvPr/>
        </p:nvSpPr>
        <p:spPr bwMode="auto">
          <a:xfrm>
            <a:off x="948801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8" name="Oval 57"/>
          <p:cNvSpPr/>
          <p:nvPr/>
        </p:nvSpPr>
        <p:spPr bwMode="auto">
          <a:xfrm>
            <a:off x="974190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9" name="Oval 58"/>
          <p:cNvSpPr/>
          <p:nvPr/>
        </p:nvSpPr>
        <p:spPr bwMode="auto">
          <a:xfrm>
            <a:off x="9992054" y="5635522"/>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0" name="Up-Down Arrow 34"/>
          <p:cNvSpPr/>
          <p:nvPr/>
        </p:nvSpPr>
        <p:spPr bwMode="auto">
          <a:xfrm>
            <a:off x="7188136" y="3807318"/>
            <a:ext cx="586469" cy="1419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1" name="Rectangle 60"/>
          <p:cNvSpPr/>
          <p:nvPr>
            <p:custDataLst>
              <p:tags r:id="rId5"/>
            </p:custDataLst>
          </p:nvPr>
        </p:nvSpPr>
        <p:spPr bwMode="auto">
          <a:xfrm>
            <a:off x="7105914" y="1634879"/>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Scale Set</a:t>
            </a:r>
          </a:p>
        </p:txBody>
      </p:sp>
      <p:sp>
        <p:nvSpPr>
          <p:cNvPr id="2" name="TextBox 1"/>
          <p:cNvSpPr txBox="1"/>
          <p:nvPr/>
        </p:nvSpPr>
        <p:spPr>
          <a:xfrm>
            <a:off x="8473795" y="2799893"/>
            <a:ext cx="3451285"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Auto scale set of VMs</a:t>
            </a:r>
          </a:p>
          <a:p>
            <a:pPr>
              <a:lnSpc>
                <a:spcPct val="90000"/>
              </a:lnSpc>
              <a:spcAft>
                <a:spcPts val="600"/>
              </a:spcAft>
            </a:pPr>
            <a:r>
              <a:rPr lang="en-GB" sz="2400" dirty="0">
                <a:gradFill>
                  <a:gsLst>
                    <a:gs pos="2917">
                      <a:schemeClr val="tx1"/>
                    </a:gs>
                    <a:gs pos="30000">
                      <a:schemeClr val="tx1"/>
                    </a:gs>
                  </a:gsLst>
                  <a:lin ang="5400000" scaled="0"/>
                </a:gradFill>
              </a:rPr>
              <a:t>No pre-provisioning</a:t>
            </a:r>
          </a:p>
          <a:p>
            <a:pPr>
              <a:lnSpc>
                <a:spcPct val="90000"/>
              </a:lnSpc>
              <a:spcAft>
                <a:spcPts val="600"/>
              </a:spcAft>
            </a:pPr>
            <a:r>
              <a:rPr lang="en-GB" sz="2400" dirty="0">
                <a:gradFill>
                  <a:gsLst>
                    <a:gs pos="2917">
                      <a:schemeClr val="tx1"/>
                    </a:gs>
                    <a:gs pos="30000">
                      <a:schemeClr val="tx1"/>
                    </a:gs>
                  </a:gsLst>
                  <a:lin ang="5400000" scaled="0"/>
                </a:gradFill>
              </a:rPr>
              <a:t>Implicit availability set</a:t>
            </a:r>
          </a:p>
        </p:txBody>
      </p:sp>
      <p:cxnSp>
        <p:nvCxnSpPr>
          <p:cNvPr id="5" name="Straight Connector 4"/>
          <p:cNvCxnSpPr/>
          <p:nvPr/>
        </p:nvCxnSpPr>
        <p:spPr>
          <a:xfrm>
            <a:off x="6300404"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5481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sp>
        <p:nvSpPr>
          <p:cNvPr id="36" name="Rectangle: Rounded Corners 35"/>
          <p:cNvSpPr/>
          <p:nvPr/>
        </p:nvSpPr>
        <p:spPr bwMode="auto">
          <a:xfrm>
            <a:off x="2111829" y="2661557"/>
            <a:ext cx="2808514" cy="3113314"/>
          </a:xfrm>
          <a:prstGeom prst="round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grpSp>
        <p:nvGrpSpPr>
          <p:cNvPr id="8" name="Group 7"/>
          <p:cNvGrpSpPr/>
          <p:nvPr/>
        </p:nvGrpSpPr>
        <p:grpSpPr>
          <a:xfrm>
            <a:off x="-2494738" y="832536"/>
            <a:ext cx="1888484" cy="1389457"/>
            <a:chOff x="2560637" y="3725863"/>
            <a:chExt cx="1926352" cy="1417319"/>
          </a:xfrm>
        </p:grpSpPr>
        <p:sp>
          <p:nvSpPr>
            <p:cNvPr id="4" name="Rounded Rectangle 3"/>
            <p:cNvSpPr/>
            <p:nvPr/>
          </p:nvSpPr>
          <p:spPr bwMode="auto">
            <a:xfrm>
              <a:off x="2560637" y="3725863"/>
              <a:ext cx="1926352" cy="1415186"/>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2713037" y="3878263"/>
              <a:ext cx="1600200" cy="990599"/>
            </a:xfrm>
            <a:prstGeom prst="roundRect">
              <a:avLst/>
            </a:prstGeom>
            <a:solidFill>
              <a:srgbClr val="68217A"/>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17837" y="4456616"/>
              <a:ext cx="9906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246437" y="4578536"/>
              <a:ext cx="5334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6910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310957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250033"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7141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1188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95234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3530957"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3390495"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bg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endParaRPr lang="en-GB"/>
          </a:p>
        </p:txBody>
      </p:sp>
    </p:spTree>
    <p:extLst>
      <p:ext uri="{BB962C8B-B14F-4D97-AF65-F5344CB8AC3E}">
        <p14:creationId xmlns:p14="http://schemas.microsoft.com/office/powerpoint/2010/main" val="262738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15" y="1189176"/>
            <a:ext cx="4127712" cy="53279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466" y="1189176"/>
            <a:ext cx="4356324" cy="4997707"/>
          </a:xfrm>
          <a:prstGeom prst="rect">
            <a:avLst/>
          </a:prstGeom>
        </p:spPr>
      </p:pic>
      <p:cxnSp>
        <p:nvCxnSpPr>
          <p:cNvPr id="5" name="Straight Connector 4"/>
          <p:cNvCxnSpPr/>
          <p:nvPr/>
        </p:nvCxnSpPr>
        <p:spPr>
          <a:xfrm>
            <a:off x="6126231"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p:cNvSpPr txBox="1"/>
          <p:nvPr/>
        </p:nvSpPr>
        <p:spPr>
          <a:xfrm rot="16200000">
            <a:off x="4744092" y="3539206"/>
            <a:ext cx="1928220" cy="627864"/>
          </a:xfrm>
          <a:prstGeom prst="rect">
            <a:avLst/>
          </a:prstGeom>
          <a:solidFill>
            <a:srgbClr val="00188F"/>
          </a:solidFill>
        </p:spPr>
        <p:style>
          <a:lnRef idx="3">
            <a:schemeClr val="lt1"/>
          </a:lnRef>
          <a:fillRef idx="1">
            <a:schemeClr val="accent1"/>
          </a:fillRef>
          <a:effectRef idx="1">
            <a:schemeClr val="accent1"/>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On Premise</a:t>
            </a:r>
          </a:p>
        </p:txBody>
      </p:sp>
      <p:sp>
        <p:nvSpPr>
          <p:cNvPr id="7" name="TextBox 6"/>
          <p:cNvSpPr txBox="1"/>
          <p:nvPr/>
        </p:nvSpPr>
        <p:spPr>
          <a:xfrm rot="16200000">
            <a:off x="5971284" y="3539206"/>
            <a:ext cx="1145955" cy="627864"/>
          </a:xfrm>
          <a:prstGeom prst="rect">
            <a:avLst/>
          </a:prstGeom>
          <a:solidFill>
            <a:srgbClr val="0078D7"/>
          </a:solidFill>
        </p:spPr>
        <p:style>
          <a:lnRef idx="3">
            <a:schemeClr val="lt1"/>
          </a:lnRef>
          <a:fillRef idx="1">
            <a:schemeClr val="accent6"/>
          </a:fillRef>
          <a:effectRef idx="1">
            <a:schemeClr val="accent6"/>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Azure</a:t>
            </a:r>
          </a:p>
        </p:txBody>
      </p:sp>
    </p:spTree>
    <p:extLst>
      <p:ext uri="{BB962C8B-B14F-4D97-AF65-F5344CB8AC3E}">
        <p14:creationId xmlns:p14="http://schemas.microsoft.com/office/powerpoint/2010/main" val="1632173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Networking</a:t>
            </a:r>
          </a:p>
        </p:txBody>
      </p:sp>
      <p:graphicFrame>
        <p:nvGraphicFramePr>
          <p:cNvPr id="5" name="Table 4"/>
          <p:cNvGraphicFramePr>
            <a:graphicFrameLocks noGrp="1"/>
          </p:cNvGraphicFramePr>
          <p:nvPr>
            <p:extLst/>
          </p:nvPr>
        </p:nvGraphicFramePr>
        <p:xfrm>
          <a:off x="269239" y="1484189"/>
          <a:ext cx="8128000" cy="1472946"/>
        </p:xfrm>
        <a:graphic>
          <a:graphicData uri="http://schemas.openxmlformats.org/drawingml/2006/table">
            <a:tbl>
              <a:tblPr firstRow="1" bandRow="1">
                <a:tableStyleId>{D113A9D2-9D6B-4929-AA2D-F23B5EE8CBE7}</a:tableStyleId>
              </a:tblPr>
              <a:tblGrid>
                <a:gridCol w="4064000">
                  <a:extLst>
                    <a:ext uri="{9D8B030D-6E8A-4147-A177-3AD203B41FA5}">
                      <a16:colId xmlns:a16="http://schemas.microsoft.com/office/drawing/2014/main" val="2684580520"/>
                    </a:ext>
                  </a:extLst>
                </a:gridCol>
                <a:gridCol w="4064000">
                  <a:extLst>
                    <a:ext uri="{9D8B030D-6E8A-4147-A177-3AD203B41FA5}">
                      <a16:colId xmlns:a16="http://schemas.microsoft.com/office/drawing/2014/main" val="3943683265"/>
                    </a:ext>
                  </a:extLst>
                </a:gridCol>
              </a:tblGrid>
              <a:tr h="0">
                <a:tc>
                  <a:txBody>
                    <a:bodyPr/>
                    <a:lstStyle/>
                    <a:p>
                      <a:r>
                        <a:rPr lang="en-GB" dirty="0"/>
                        <a:t>On Premise</a:t>
                      </a:r>
                      <a:r>
                        <a:rPr lang="en-GB" baseline="0" dirty="0"/>
                        <a:t> Network</a:t>
                      </a:r>
                      <a:endParaRPr lang="en-GB" dirty="0"/>
                    </a:p>
                  </a:txBody>
                  <a:tcPr/>
                </a:tc>
                <a:tc>
                  <a:txBody>
                    <a:bodyPr/>
                    <a:lstStyle/>
                    <a:p>
                      <a:r>
                        <a:rPr lang="en-GB" dirty="0"/>
                        <a:t>Azure Network</a:t>
                      </a:r>
                    </a:p>
                  </a:txBody>
                  <a:tcPr/>
                </a:tc>
                <a:extLst>
                  <a:ext uri="{0D108BD9-81ED-4DB2-BD59-A6C34878D82A}">
                    <a16:rowId xmlns:a16="http://schemas.microsoft.com/office/drawing/2014/main" val="1922106766"/>
                  </a:ext>
                </a:extLst>
              </a:tr>
              <a:tr h="370840">
                <a:tc>
                  <a:txBody>
                    <a:bodyPr/>
                    <a:lstStyle/>
                    <a:p>
                      <a:r>
                        <a:rPr lang="en-GB" dirty="0"/>
                        <a:t>Router device</a:t>
                      </a:r>
                    </a:p>
                  </a:txBody>
                  <a:tcPr/>
                </a:tc>
                <a:tc>
                  <a:txBody>
                    <a:bodyPr/>
                    <a:lstStyle/>
                    <a:p>
                      <a:r>
                        <a:rPr lang="en-GB" dirty="0"/>
                        <a:t>Azure infrastructure</a:t>
                      </a:r>
                    </a:p>
                  </a:txBody>
                  <a:tcPr/>
                </a:tc>
                <a:extLst>
                  <a:ext uri="{0D108BD9-81ED-4DB2-BD59-A6C34878D82A}">
                    <a16:rowId xmlns:a16="http://schemas.microsoft.com/office/drawing/2014/main" val="2476203053"/>
                  </a:ext>
                </a:extLst>
              </a:tr>
              <a:tr h="370840">
                <a:tc>
                  <a:txBody>
                    <a:bodyPr/>
                    <a:lstStyle/>
                    <a:p>
                      <a:r>
                        <a:rPr lang="en-GB" dirty="0"/>
                        <a:t>Firewall appliance</a:t>
                      </a:r>
                    </a:p>
                  </a:txBody>
                  <a:tcPr/>
                </a:tc>
                <a:tc>
                  <a:txBody>
                    <a:bodyPr/>
                    <a:lstStyle/>
                    <a:p>
                      <a:r>
                        <a:rPr lang="en-GB" dirty="0"/>
                        <a:t>Network Security Group (NSG)</a:t>
                      </a:r>
                    </a:p>
                  </a:txBody>
                  <a:tcPr/>
                </a:tc>
                <a:extLst>
                  <a:ext uri="{0D108BD9-81ED-4DB2-BD59-A6C34878D82A}">
                    <a16:rowId xmlns:a16="http://schemas.microsoft.com/office/drawing/2014/main" val="366102273"/>
                  </a:ext>
                </a:extLst>
              </a:tr>
              <a:tr h="370840">
                <a:tc>
                  <a:txBody>
                    <a:bodyPr/>
                    <a:lstStyle/>
                    <a:p>
                      <a:r>
                        <a:rPr lang="en-GB" dirty="0"/>
                        <a:t>Load Balancer</a:t>
                      </a:r>
                      <a:r>
                        <a:rPr lang="en-GB" baseline="0" dirty="0"/>
                        <a:t> device</a:t>
                      </a:r>
                      <a:endParaRPr lang="en-GB" dirty="0"/>
                    </a:p>
                  </a:txBody>
                  <a:tcPr/>
                </a:tc>
                <a:tc>
                  <a:txBody>
                    <a:bodyPr/>
                    <a:lstStyle/>
                    <a:p>
                      <a:r>
                        <a:rPr lang="en-GB" dirty="0"/>
                        <a:t>Azure load balancer</a:t>
                      </a:r>
                    </a:p>
                  </a:txBody>
                  <a:tcPr/>
                </a:tc>
                <a:extLst>
                  <a:ext uri="{0D108BD9-81ED-4DB2-BD59-A6C34878D82A}">
                    <a16:rowId xmlns:a16="http://schemas.microsoft.com/office/drawing/2014/main" val="235010965"/>
                  </a:ext>
                </a:extLst>
              </a:tr>
            </a:tbl>
          </a:graphicData>
        </a:graphic>
      </p:graphicFrame>
      <p:sp>
        <p:nvSpPr>
          <p:cNvPr id="6" name="Text Placeholder 5"/>
          <p:cNvSpPr>
            <a:spLocks noGrp="1"/>
          </p:cNvSpPr>
          <p:nvPr>
            <p:ph type="body" sz="quarter" idx="10"/>
          </p:nvPr>
        </p:nvSpPr>
        <p:spPr>
          <a:xfrm>
            <a:off x="269239" y="3616706"/>
            <a:ext cx="11653523" cy="2763834"/>
          </a:xfrm>
        </p:spPr>
        <p:txBody>
          <a:bodyPr/>
          <a:lstStyle/>
          <a:p>
            <a:r>
              <a:rPr lang="en-GB" sz="2000" dirty="0"/>
              <a:t>Virtual Networks (</a:t>
            </a:r>
            <a:r>
              <a:rPr lang="en-GB" sz="2000" dirty="0" err="1"/>
              <a:t>VNet</a:t>
            </a:r>
            <a:r>
              <a:rPr lang="en-GB" sz="2000" dirty="0"/>
              <a:t>) provide network isolation</a:t>
            </a:r>
          </a:p>
          <a:p>
            <a:r>
              <a:rPr lang="en-GB" sz="2000" dirty="0"/>
              <a:t>NSG define security boundaries</a:t>
            </a:r>
          </a:p>
          <a:p>
            <a:r>
              <a:rPr lang="en-GB" sz="2000" dirty="0"/>
              <a:t>Traffic entering / leaving resources in a </a:t>
            </a:r>
            <a:r>
              <a:rPr lang="en-GB" sz="2000" dirty="0" err="1"/>
              <a:t>VNet</a:t>
            </a:r>
            <a:r>
              <a:rPr lang="en-GB" sz="2000" dirty="0"/>
              <a:t> controlled with NSG</a:t>
            </a:r>
          </a:p>
          <a:p>
            <a:r>
              <a:rPr lang="en-GB" sz="2000" dirty="0"/>
              <a:t>Resources have access to public internet by default</a:t>
            </a:r>
          </a:p>
          <a:p>
            <a:r>
              <a:rPr lang="en-GB" sz="2000" dirty="0"/>
              <a:t>Resources within a </a:t>
            </a:r>
            <a:r>
              <a:rPr lang="en-GB" sz="2000" dirty="0" err="1"/>
              <a:t>VNet</a:t>
            </a:r>
            <a:r>
              <a:rPr lang="en-GB" sz="2000" dirty="0"/>
              <a:t> can communicate using private IP addresses</a:t>
            </a:r>
          </a:p>
          <a:p>
            <a:r>
              <a:rPr lang="en-GB" sz="2000" dirty="0" err="1"/>
              <a:t>VNets</a:t>
            </a:r>
            <a:r>
              <a:rPr lang="en-GB" sz="2000" dirty="0"/>
              <a:t> can be connected to each other and to </a:t>
            </a:r>
            <a:r>
              <a:rPr lang="en-GB" sz="2000" dirty="0" err="1"/>
              <a:t>on-premise</a:t>
            </a:r>
            <a:r>
              <a:rPr lang="en-GB" sz="2000" dirty="0"/>
              <a:t> datacentres</a:t>
            </a:r>
          </a:p>
          <a:p>
            <a:r>
              <a:rPr lang="en-GB" sz="1800" dirty="0"/>
              <a:t> - </a:t>
            </a:r>
            <a:r>
              <a:rPr lang="en-GB" sz="1800" dirty="0" err="1"/>
              <a:t>Vnet</a:t>
            </a:r>
            <a:r>
              <a:rPr lang="en-GB" sz="1800" dirty="0"/>
              <a:t> peering or network gateway</a:t>
            </a:r>
          </a:p>
          <a:p>
            <a:r>
              <a:rPr lang="en-GB" sz="1800" dirty="0"/>
              <a:t> - Site to site VPN or ExpressRoute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8026" y="434848"/>
            <a:ext cx="2190784" cy="282779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026" y="3811772"/>
            <a:ext cx="2190784" cy="2513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66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Automation &amp; Management</a:t>
            </a:r>
          </a:p>
        </p:txBody>
      </p:sp>
      <p:sp>
        <p:nvSpPr>
          <p:cNvPr id="3" name="Text Placeholder 2"/>
          <p:cNvSpPr>
            <a:spLocks noGrp="1"/>
          </p:cNvSpPr>
          <p:nvPr>
            <p:ph type="body" sz="quarter" idx="10"/>
          </p:nvPr>
        </p:nvSpPr>
        <p:spPr>
          <a:xfrm>
            <a:off x="269239" y="1189177"/>
            <a:ext cx="11653523" cy="5423023"/>
          </a:xfrm>
        </p:spPr>
        <p:txBody>
          <a:bodyPr/>
          <a:lstStyle/>
          <a:p>
            <a:r>
              <a:rPr lang="en-GB" sz="3600" dirty="0"/>
              <a:t>Which OSs are supported?</a:t>
            </a:r>
          </a:p>
          <a:p>
            <a:r>
              <a:rPr lang="en-GB" sz="2000" dirty="0"/>
              <a:t>	Windows and Linux VM images in all sorts of flavours</a:t>
            </a:r>
          </a:p>
          <a:p>
            <a:r>
              <a:rPr lang="en-GB" sz="1800" dirty="0"/>
              <a:t>	 - </a:t>
            </a:r>
            <a:r>
              <a:rPr lang="en-GB" sz="1800" dirty="0" err="1"/>
              <a:t>eg</a:t>
            </a:r>
            <a:r>
              <a:rPr lang="en-GB" sz="1800" dirty="0"/>
              <a:t> Vanilla Windows Server 2012R2 to HA AD Domain with 2 load </a:t>
            </a:r>
            <a:r>
              <a:rPr lang="en-GB" sz="1800" dirty="0" err="1"/>
              <a:t>balanceDCs</a:t>
            </a:r>
            <a:endParaRPr lang="en-GB" sz="1800" dirty="0"/>
          </a:p>
          <a:p>
            <a:r>
              <a:rPr lang="en-GB" sz="1800" dirty="0"/>
              <a:t>	 - </a:t>
            </a:r>
            <a:r>
              <a:rPr lang="en-GB" sz="1800" dirty="0" err="1"/>
              <a:t>eg</a:t>
            </a:r>
            <a:r>
              <a:rPr lang="en-GB" sz="1800" dirty="0"/>
              <a:t> Vanilla Ubuntu 16.04 VM to Drupal 8 in a VM Scale Set with MySQL</a:t>
            </a:r>
          </a:p>
          <a:p>
            <a:r>
              <a:rPr lang="en-GB" sz="3600" dirty="0"/>
              <a:t>Where can I get VM images?</a:t>
            </a:r>
          </a:p>
          <a:p>
            <a:r>
              <a:rPr lang="en-GB" sz="2000" dirty="0"/>
              <a:t>	Upload your own</a:t>
            </a:r>
          </a:p>
          <a:p>
            <a:r>
              <a:rPr lang="en-GB" sz="2000" dirty="0"/>
              <a:t>	Adopt / adapt a predefined template from marketplace, GitHub etc</a:t>
            </a:r>
          </a:p>
          <a:p>
            <a:r>
              <a:rPr lang="en-GB" sz="3600" dirty="0"/>
              <a:t>Deployment</a:t>
            </a:r>
          </a:p>
          <a:p>
            <a:r>
              <a:rPr lang="en-GB" sz="2000" dirty="0"/>
              <a:t>	Azure Resource Manager (ARM)</a:t>
            </a:r>
          </a:p>
          <a:p>
            <a:r>
              <a:rPr lang="en-GB" sz="1800" dirty="0"/>
              <a:t>	 - Service – Provides the logic, orchestration etc</a:t>
            </a:r>
          </a:p>
          <a:p>
            <a:r>
              <a:rPr lang="en-GB" sz="1800" dirty="0"/>
              <a:t>	 - Templates - Declarative mechanism to describe a deployment of a group of resources</a:t>
            </a:r>
          </a:p>
          <a:p>
            <a:r>
              <a:rPr lang="en-GB" sz="1800" dirty="0"/>
              <a:t>	 - API – Consistent access layer for PowerShell, CLI, Portal, REST API, development tools etc</a:t>
            </a:r>
          </a:p>
          <a:p>
            <a:r>
              <a:rPr lang="en-GB" sz="2000" dirty="0"/>
              <a:t>	(Optional) - Desired State Configuration (DSC) to configure the VMs</a:t>
            </a:r>
          </a:p>
          <a:p>
            <a:r>
              <a:rPr lang="en-GB" sz="1800" dirty="0"/>
              <a:t>	 - </a:t>
            </a:r>
            <a:r>
              <a:rPr lang="en-GB" sz="1800" dirty="0" err="1"/>
              <a:t>eg</a:t>
            </a:r>
            <a:r>
              <a:rPr lang="en-GB" sz="1800" dirty="0"/>
              <a:t> PowerShell DSC, Chef etc</a:t>
            </a:r>
          </a:p>
        </p:txBody>
      </p:sp>
    </p:spTree>
    <p:extLst>
      <p:ext uri="{BB962C8B-B14F-4D97-AF65-F5344CB8AC3E}">
        <p14:creationId xmlns:p14="http://schemas.microsoft.com/office/powerpoint/2010/main" val="313933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Platform as a Service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1027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1557" y="1286613"/>
            <a:ext cx="11653523" cy="5102935"/>
          </a:xfrm>
        </p:spPr>
        <p:txBody>
          <a:bodyPr/>
          <a:lstStyle/>
          <a:p>
            <a:r>
              <a:rPr lang="en-GB" sz="3200" dirty="0"/>
              <a:t>We provide services your application can use</a:t>
            </a:r>
          </a:p>
          <a:p>
            <a:r>
              <a:rPr lang="en-GB" sz="3200" dirty="0"/>
              <a:t>We manage, maintain, upgrade, scale and generally look after these service automatically</a:t>
            </a:r>
          </a:p>
          <a:p>
            <a:r>
              <a:rPr lang="en-GB" sz="3200" dirty="0"/>
              <a:t>You pay only for what you use</a:t>
            </a:r>
          </a:p>
          <a:p>
            <a:r>
              <a:rPr lang="en-GB" sz="3200" dirty="0"/>
              <a:t>Very much along the ideas of microservice design, serverless computing</a:t>
            </a:r>
          </a:p>
          <a:p>
            <a:r>
              <a:rPr lang="en-GB" sz="3200" dirty="0"/>
              <a:t>Popular ones:</a:t>
            </a:r>
          </a:p>
          <a:p>
            <a:pPr lvl="1"/>
            <a:r>
              <a:rPr lang="en-GB" sz="2800" dirty="0">
                <a:solidFill>
                  <a:srgbClr val="00B0F0"/>
                </a:solidFill>
              </a:rPr>
              <a:t>Azure App Services for web sites </a:t>
            </a:r>
          </a:p>
          <a:p>
            <a:pPr lvl="1"/>
            <a:r>
              <a:rPr lang="en-GB" sz="2800" dirty="0">
                <a:solidFill>
                  <a:srgbClr val="00B0F0"/>
                </a:solidFill>
              </a:rPr>
              <a:t>Azure SQL Database for SQL Server</a:t>
            </a:r>
          </a:p>
          <a:p>
            <a:pPr lvl="1"/>
            <a:r>
              <a:rPr lang="en-GB" sz="2800" dirty="0">
                <a:solidFill>
                  <a:srgbClr val="00B0F0"/>
                </a:solidFill>
              </a:rPr>
              <a:t>Azure Functions for event code</a:t>
            </a:r>
            <a:endParaRPr lang="en-GB" sz="2800" dirty="0"/>
          </a:p>
        </p:txBody>
      </p:sp>
      <p:sp>
        <p:nvSpPr>
          <p:cNvPr id="4" name="Title 3"/>
          <p:cNvSpPr>
            <a:spLocks noGrp="1"/>
          </p:cNvSpPr>
          <p:nvPr>
            <p:ph type="title"/>
          </p:nvPr>
        </p:nvSpPr>
        <p:spPr/>
        <p:txBody>
          <a:bodyPr/>
          <a:lstStyle/>
          <a:p>
            <a:r>
              <a:rPr lang="en-GB" dirty="0"/>
              <a:t>Platform as a Service</a:t>
            </a:r>
          </a:p>
        </p:txBody>
      </p:sp>
    </p:spTree>
    <p:extLst>
      <p:ext uri="{BB962C8B-B14F-4D97-AF65-F5344CB8AC3E}">
        <p14:creationId xmlns:p14="http://schemas.microsoft.com/office/powerpoint/2010/main" val="328236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0070C0"/>
                </a:solidFill>
              </a:rPr>
              <a:t>Azure Regions</a:t>
            </a:r>
          </a:p>
        </p:txBody>
      </p:sp>
      <p:sp>
        <p:nvSpPr>
          <p:cNvPr id="3" name="Rectangle 2"/>
          <p:cNvSpPr/>
          <p:nvPr/>
        </p:nvSpPr>
        <p:spPr>
          <a:xfrm>
            <a:off x="2312126" y="6429112"/>
            <a:ext cx="9486900" cy="307777"/>
          </a:xfrm>
          <a:prstGeom prst="rect">
            <a:avLst/>
          </a:prstGeom>
        </p:spPr>
        <p:txBody>
          <a:bodyPr wrap="square">
            <a:spAutoFit/>
          </a:bodyPr>
          <a:lstStyle/>
          <a:p>
            <a:r>
              <a:rPr lang="en-GB" sz="1400" i="1" dirty="0"/>
              <a:t>Azure is generally available in 30 regions around the world, and has announced plans for 8 additional regions</a:t>
            </a:r>
          </a:p>
        </p:txBody>
      </p:sp>
      <p:pic>
        <p:nvPicPr>
          <p:cNvPr id="4" name="Picture 3"/>
          <p:cNvPicPr>
            <a:picLocks noChangeAspect="1"/>
          </p:cNvPicPr>
          <p:nvPr/>
        </p:nvPicPr>
        <p:blipFill>
          <a:blip r:embed="rId3"/>
          <a:stretch>
            <a:fillRect/>
          </a:stretch>
        </p:blipFill>
        <p:spPr>
          <a:xfrm>
            <a:off x="1160" y="1189176"/>
            <a:ext cx="12192000" cy="4648048"/>
          </a:xfrm>
          <a:prstGeom prst="rect">
            <a:avLst/>
          </a:prstGeom>
        </p:spPr>
      </p:pic>
      <p:sp>
        <p:nvSpPr>
          <p:cNvPr id="5" name="Rectangle 4"/>
          <p:cNvSpPr/>
          <p:nvPr/>
        </p:nvSpPr>
        <p:spPr>
          <a:xfrm>
            <a:off x="8280935" y="5882767"/>
            <a:ext cx="3912225" cy="369332"/>
          </a:xfrm>
          <a:prstGeom prst="rect">
            <a:avLst/>
          </a:prstGeom>
        </p:spPr>
        <p:txBody>
          <a:bodyPr wrap="none">
            <a:spAutoFit/>
          </a:bodyPr>
          <a:lstStyle/>
          <a:p>
            <a:r>
              <a:rPr lang="en-GB" dirty="0">
                <a:solidFill>
                  <a:srgbClr val="00B0F0"/>
                </a:solidFill>
              </a:rPr>
              <a:t>https://azure.microsoft.com/regions/</a:t>
            </a:r>
          </a:p>
        </p:txBody>
      </p:sp>
    </p:spTree>
    <p:extLst>
      <p:ext uri="{BB962C8B-B14F-4D97-AF65-F5344CB8AC3E}">
        <p14:creationId xmlns:p14="http://schemas.microsoft.com/office/powerpoint/2010/main" val="143670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560460"/>
            <a:ext cx="4702432" cy="2459135"/>
          </a:xfrm>
        </p:spPr>
        <p:txBody>
          <a:bodyPr/>
          <a:lstStyle/>
          <a:p>
            <a:r>
              <a:rPr lang="en-GB" sz="3200" dirty="0"/>
              <a:t>Web site as a service</a:t>
            </a:r>
          </a:p>
          <a:p>
            <a:pPr lvl="1"/>
            <a:r>
              <a:rPr lang="en-GB" sz="1800" dirty="0"/>
              <a:t>+ Web APIs and more</a:t>
            </a:r>
          </a:p>
          <a:p>
            <a:r>
              <a:rPr lang="en-GB" sz="3200" dirty="0"/>
              <a:t>Auto-scale, monitoring, …</a:t>
            </a:r>
          </a:p>
          <a:p>
            <a:r>
              <a:rPr lang="en-GB" sz="3200" dirty="0"/>
              <a:t>Pay for the functionality you need</a:t>
            </a:r>
          </a:p>
        </p:txBody>
      </p:sp>
      <p:sp>
        <p:nvSpPr>
          <p:cNvPr id="3" name="Title 2"/>
          <p:cNvSpPr>
            <a:spLocks noGrp="1"/>
          </p:cNvSpPr>
          <p:nvPr>
            <p:ph type="title"/>
          </p:nvPr>
        </p:nvSpPr>
        <p:spPr/>
        <p:txBody>
          <a:bodyPr/>
          <a:lstStyle/>
          <a:p>
            <a:r>
              <a:rPr lang="en-GB" dirty="0"/>
              <a:t>Azure App Services</a:t>
            </a:r>
          </a:p>
        </p:txBody>
      </p:sp>
      <p:pic>
        <p:nvPicPr>
          <p:cNvPr id="4" name="Picture 3"/>
          <p:cNvPicPr>
            <a:picLocks noChangeAspect="1"/>
          </p:cNvPicPr>
          <p:nvPr/>
        </p:nvPicPr>
        <p:blipFill>
          <a:blip r:embed="rId2"/>
          <a:stretch>
            <a:fillRect/>
          </a:stretch>
        </p:blipFill>
        <p:spPr>
          <a:xfrm>
            <a:off x="5240592" y="1344353"/>
            <a:ext cx="2846602" cy="2003801"/>
          </a:xfrm>
          <a:prstGeom prst="rect">
            <a:avLst/>
          </a:prstGeom>
        </p:spPr>
      </p:pic>
      <p:pic>
        <p:nvPicPr>
          <p:cNvPr id="5" name="Picture 4"/>
          <p:cNvPicPr>
            <a:picLocks noChangeAspect="1"/>
          </p:cNvPicPr>
          <p:nvPr/>
        </p:nvPicPr>
        <p:blipFill>
          <a:blip r:embed="rId3"/>
          <a:stretch>
            <a:fillRect/>
          </a:stretch>
        </p:blipFill>
        <p:spPr>
          <a:xfrm>
            <a:off x="8226609" y="1344353"/>
            <a:ext cx="3621857" cy="2035929"/>
          </a:xfrm>
          <a:prstGeom prst="rect">
            <a:avLst/>
          </a:prstGeom>
        </p:spPr>
      </p:pic>
      <p:pic>
        <p:nvPicPr>
          <p:cNvPr id="6" name="Picture 5"/>
          <p:cNvPicPr>
            <a:picLocks noChangeAspect="1"/>
          </p:cNvPicPr>
          <p:nvPr/>
        </p:nvPicPr>
        <p:blipFill>
          <a:blip r:embed="rId4"/>
          <a:stretch>
            <a:fillRect/>
          </a:stretch>
        </p:blipFill>
        <p:spPr>
          <a:xfrm>
            <a:off x="505215" y="5092415"/>
            <a:ext cx="8106634" cy="125928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1172" b="11172"/>
          <a:stretch/>
        </p:blipFill>
        <p:spPr>
          <a:xfrm>
            <a:off x="9119136" y="3634130"/>
            <a:ext cx="2805944" cy="291657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2427" y="152951"/>
            <a:ext cx="1458418" cy="937554"/>
          </a:xfrm>
          <a:prstGeom prst="rect">
            <a:avLst/>
          </a:prstGeom>
        </p:spPr>
      </p:pic>
    </p:spTree>
    <p:extLst>
      <p:ext uri="{BB962C8B-B14F-4D97-AF65-F5344CB8AC3E}">
        <p14:creationId xmlns:p14="http://schemas.microsoft.com/office/powerpoint/2010/main" val="1539404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6058892" cy="4890954"/>
          </a:xfrm>
        </p:spPr>
        <p:txBody>
          <a:bodyPr/>
          <a:lstStyle/>
          <a:p>
            <a:r>
              <a:rPr lang="en-GB" dirty="0"/>
              <a:t>Database as a service</a:t>
            </a:r>
          </a:p>
          <a:p>
            <a:r>
              <a:rPr lang="en-GB" dirty="0"/>
              <a:t>Service Tiers &amp; Performance Levels to match needs</a:t>
            </a:r>
          </a:p>
          <a:p>
            <a:r>
              <a:rPr lang="en-GB" dirty="0"/>
              <a:t>Geo-replicate, restore points…</a:t>
            </a:r>
          </a:p>
          <a:p>
            <a:r>
              <a:rPr lang="en-GB" dirty="0"/>
              <a:t>Elastic pools for efficient multi-tenant </a:t>
            </a:r>
          </a:p>
        </p:txBody>
      </p:sp>
      <p:sp>
        <p:nvSpPr>
          <p:cNvPr id="3" name="Title 2"/>
          <p:cNvSpPr>
            <a:spLocks noGrp="1"/>
          </p:cNvSpPr>
          <p:nvPr>
            <p:ph type="title"/>
          </p:nvPr>
        </p:nvSpPr>
        <p:spPr/>
        <p:txBody>
          <a:bodyPr/>
          <a:lstStyle/>
          <a:p>
            <a:r>
              <a:rPr lang="en-GB" dirty="0"/>
              <a:t>SQL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580" y="289511"/>
            <a:ext cx="1333500"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433" y="2887406"/>
            <a:ext cx="4412568" cy="2569799"/>
          </a:xfrm>
          <a:prstGeom prst="rect">
            <a:avLst/>
          </a:prstGeom>
        </p:spPr>
      </p:pic>
      <p:sp>
        <p:nvSpPr>
          <p:cNvPr id="6" name="Rectangle 5"/>
          <p:cNvSpPr/>
          <p:nvPr/>
        </p:nvSpPr>
        <p:spPr>
          <a:xfrm>
            <a:off x="7557424" y="5648934"/>
            <a:ext cx="4440629" cy="954107"/>
          </a:xfrm>
          <a:prstGeom prst="rect">
            <a:avLst/>
          </a:prstGeom>
        </p:spPr>
        <p:txBody>
          <a:bodyPr wrap="square">
            <a:spAutoFit/>
          </a:bodyPr>
          <a:lstStyle/>
          <a:p>
            <a:r>
              <a:rPr lang="en-GB" sz="1400" i="1" dirty="0"/>
              <a:t>DTU is a blended measure of CPU, memory, and data I/O and transaction log I/O in a ratio determined by an OLTP benchmark workload designed to be typical of real-world OLTP workloads</a:t>
            </a:r>
          </a:p>
        </p:txBody>
      </p:sp>
      <p:pic>
        <p:nvPicPr>
          <p:cNvPr id="8" name="Picture 7"/>
          <p:cNvPicPr>
            <a:picLocks noChangeAspect="1"/>
          </p:cNvPicPr>
          <p:nvPr/>
        </p:nvPicPr>
        <p:blipFill>
          <a:blip r:embed="rId5"/>
          <a:stretch>
            <a:fillRect/>
          </a:stretch>
        </p:blipFill>
        <p:spPr>
          <a:xfrm>
            <a:off x="6455869" y="457844"/>
            <a:ext cx="2972746" cy="2528765"/>
          </a:xfrm>
          <a:prstGeom prst="rect">
            <a:avLst/>
          </a:prstGeom>
        </p:spPr>
      </p:pic>
    </p:spTree>
    <p:extLst>
      <p:ext uri="{BB962C8B-B14F-4D97-AF65-F5344CB8AC3E}">
        <p14:creationId xmlns:p14="http://schemas.microsoft.com/office/powerpoint/2010/main" val="1043725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6157754" cy="4468596"/>
          </a:xfrm>
        </p:spPr>
        <p:txBody>
          <a:bodyPr/>
          <a:lstStyle/>
          <a:p>
            <a:r>
              <a:rPr lang="en-GB" dirty="0"/>
              <a:t>Process events with a serverless code architecture</a:t>
            </a:r>
          </a:p>
          <a:p>
            <a:r>
              <a:rPr lang="en-GB" dirty="0"/>
              <a:t>Event driven model</a:t>
            </a:r>
          </a:p>
          <a:p>
            <a:r>
              <a:rPr lang="en-GB" dirty="0"/>
              <a:t>Pay only for what you use</a:t>
            </a:r>
          </a:p>
          <a:p>
            <a:r>
              <a:rPr lang="en-GB" dirty="0"/>
              <a:t>JavaScript, C#, Python, PHP, Bash, Batch, and PowerShell</a:t>
            </a:r>
          </a:p>
          <a:p>
            <a:endParaRPr lang="en-GB" dirty="0"/>
          </a:p>
        </p:txBody>
      </p:sp>
      <p:sp>
        <p:nvSpPr>
          <p:cNvPr id="3" name="Title 2"/>
          <p:cNvSpPr>
            <a:spLocks noGrp="1"/>
          </p:cNvSpPr>
          <p:nvPr>
            <p:ph type="title"/>
          </p:nvPr>
        </p:nvSpPr>
        <p:spPr/>
        <p:txBody>
          <a:bodyPr/>
          <a:lstStyle/>
          <a:p>
            <a:r>
              <a:rPr lang="en-GB" dirty="0"/>
              <a:t>Azure Functions</a:t>
            </a:r>
          </a:p>
        </p:txBody>
      </p:sp>
      <p:pic>
        <p:nvPicPr>
          <p:cNvPr id="4" name="Picture 3"/>
          <p:cNvPicPr>
            <a:picLocks noChangeAspect="1"/>
          </p:cNvPicPr>
          <p:nvPr/>
        </p:nvPicPr>
        <p:blipFill>
          <a:blip r:embed="rId2"/>
          <a:stretch>
            <a:fillRect/>
          </a:stretch>
        </p:blipFill>
        <p:spPr>
          <a:xfrm>
            <a:off x="6923209" y="588805"/>
            <a:ext cx="4885190" cy="1638816"/>
          </a:xfrm>
          <a:prstGeom prst="rect">
            <a:avLst/>
          </a:prstGeom>
        </p:spPr>
      </p:pic>
      <p:pic>
        <p:nvPicPr>
          <p:cNvPr id="5" name="Picture 4"/>
          <p:cNvPicPr>
            <a:picLocks noChangeAspect="1"/>
          </p:cNvPicPr>
          <p:nvPr/>
        </p:nvPicPr>
        <p:blipFill>
          <a:blip r:embed="rId3"/>
          <a:stretch>
            <a:fillRect/>
          </a:stretch>
        </p:blipFill>
        <p:spPr>
          <a:xfrm>
            <a:off x="7126056" y="2130937"/>
            <a:ext cx="4440196" cy="1907492"/>
          </a:xfrm>
          <a:prstGeom prst="rect">
            <a:avLst/>
          </a:prstGeom>
        </p:spPr>
      </p:pic>
      <p:pic>
        <p:nvPicPr>
          <p:cNvPr id="6" name="Picture 5"/>
          <p:cNvPicPr>
            <a:picLocks noChangeAspect="1"/>
          </p:cNvPicPr>
          <p:nvPr/>
        </p:nvPicPr>
        <p:blipFill>
          <a:blip r:embed="rId4"/>
          <a:stretch>
            <a:fillRect/>
          </a:stretch>
        </p:blipFill>
        <p:spPr>
          <a:xfrm>
            <a:off x="7126056" y="4311608"/>
            <a:ext cx="4125303" cy="2013497"/>
          </a:xfrm>
          <a:prstGeom prst="rect">
            <a:avLst/>
          </a:prstGeom>
        </p:spPr>
      </p:pic>
      <p:pic>
        <p:nvPicPr>
          <p:cNvPr id="7" name="Picture 6"/>
          <p:cNvPicPr>
            <a:picLocks noChangeAspect="1"/>
          </p:cNvPicPr>
          <p:nvPr/>
        </p:nvPicPr>
        <p:blipFill>
          <a:blip r:embed="rId5"/>
          <a:stretch>
            <a:fillRect/>
          </a:stretch>
        </p:blipFill>
        <p:spPr>
          <a:xfrm>
            <a:off x="5139337" y="0"/>
            <a:ext cx="1287657" cy="1358321"/>
          </a:xfrm>
          <a:prstGeom prst="rect">
            <a:avLst/>
          </a:prstGeom>
        </p:spPr>
      </p:pic>
    </p:spTree>
    <p:extLst>
      <p:ext uri="{BB962C8B-B14F-4D97-AF65-F5344CB8AC3E}">
        <p14:creationId xmlns:p14="http://schemas.microsoft.com/office/powerpoint/2010/main" val="100413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Azure Portal</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07168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734008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58478" y="1610832"/>
            <a:ext cx="1169582"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Arrow: Down 3"/>
          <p:cNvSpPr/>
          <p:nvPr/>
        </p:nvSpPr>
        <p:spPr bwMode="auto">
          <a:xfrm rot="8519923">
            <a:off x="888043" y="1992232"/>
            <a:ext cx="531628" cy="978195"/>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930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6" name="Rectangle 5"/>
          <p:cNvSpPr/>
          <p:nvPr/>
        </p:nvSpPr>
        <p:spPr bwMode="auto">
          <a:xfrm>
            <a:off x="31897" y="1057939"/>
            <a:ext cx="334927"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92080" y="1751408"/>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352014" y="3498692"/>
            <a:ext cx="2055181" cy="706485"/>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3565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485615" y="5778796"/>
            <a:ext cx="1909869" cy="669852"/>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510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10174033" y="1368636"/>
            <a:ext cx="1909869" cy="3559555"/>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0174033" y="6248980"/>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2936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9680942" y="1528120"/>
            <a:ext cx="1233377" cy="2251751"/>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3596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 y="0"/>
            <a:ext cx="12286541" cy="6858000"/>
          </a:xfrm>
          <a:prstGeom prst="rect">
            <a:avLst/>
          </a:prstGeom>
        </p:spPr>
      </p:pic>
    </p:spTree>
    <p:extLst>
      <p:ext uri="{BB962C8B-B14F-4D97-AF65-F5344CB8AC3E}">
        <p14:creationId xmlns:p14="http://schemas.microsoft.com/office/powerpoint/2010/main" val="239771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3073963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8462191" y="1294208"/>
            <a:ext cx="2430865" cy="2868439"/>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226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124108" y="1836468"/>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186131" y="2453157"/>
            <a:ext cx="3538422" cy="124165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2925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124108" y="1836468"/>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186131" y="2453157"/>
            <a:ext cx="3538422" cy="1932773"/>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0921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4" name="Rectangle 3"/>
          <p:cNvSpPr/>
          <p:nvPr/>
        </p:nvSpPr>
        <p:spPr bwMode="auto">
          <a:xfrm>
            <a:off x="3133508" y="2623278"/>
            <a:ext cx="3538422" cy="359155"/>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99521" y="1591919"/>
            <a:ext cx="1552354"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8524215" y="1304841"/>
            <a:ext cx="3538422" cy="1571266"/>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874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977"/>
            <a:ext cx="12192000" cy="6604000"/>
          </a:xfrm>
          <a:prstGeom prst="rect">
            <a:avLst/>
          </a:prstGeom>
        </p:spPr>
      </p:pic>
    </p:spTree>
    <p:extLst>
      <p:ext uri="{BB962C8B-B14F-4D97-AF65-F5344CB8AC3E}">
        <p14:creationId xmlns:p14="http://schemas.microsoft.com/office/powerpoint/2010/main" val="1233009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01" y="0"/>
            <a:ext cx="9758197" cy="6858000"/>
          </a:xfrm>
          <a:prstGeom prst="rect">
            <a:avLst/>
          </a:prstGeom>
        </p:spPr>
      </p:pic>
      <p:sp>
        <p:nvSpPr>
          <p:cNvPr id="3" name="Rectangle 2"/>
          <p:cNvSpPr/>
          <p:nvPr/>
        </p:nvSpPr>
        <p:spPr bwMode="auto">
          <a:xfrm>
            <a:off x="2763141" y="560561"/>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875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01" y="0"/>
            <a:ext cx="9758197" cy="6858000"/>
          </a:xfrm>
          <a:prstGeom prst="rect">
            <a:avLst/>
          </a:prstGeom>
        </p:spPr>
      </p:pic>
      <p:sp>
        <p:nvSpPr>
          <p:cNvPr id="3" name="Rectangle 2"/>
          <p:cNvSpPr/>
          <p:nvPr/>
        </p:nvSpPr>
        <p:spPr bwMode="auto">
          <a:xfrm>
            <a:off x="2837568" y="2112915"/>
            <a:ext cx="2079990"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7243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901" y="0"/>
            <a:ext cx="9758197" cy="6858000"/>
          </a:xfrm>
          <a:prstGeom prst="rect">
            <a:avLst/>
          </a:prstGeom>
        </p:spPr>
      </p:pic>
      <p:sp>
        <p:nvSpPr>
          <p:cNvPr id="3" name="Rectangle 2"/>
          <p:cNvSpPr/>
          <p:nvPr/>
        </p:nvSpPr>
        <p:spPr bwMode="auto">
          <a:xfrm>
            <a:off x="1146992" y="2408275"/>
            <a:ext cx="9767330" cy="563526"/>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287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667448" y="1783305"/>
            <a:ext cx="1909869" cy="361507"/>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29471" y="2399994"/>
            <a:ext cx="3538422" cy="4069918"/>
          </a:xfrm>
          <a:prstGeom prst="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4547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04571" y="0"/>
            <a:ext cx="9782858" cy="6858000"/>
          </a:xfrm>
          <a:prstGeom prst="rect">
            <a:avLst/>
          </a:prstGeom>
        </p:spPr>
      </p:pic>
      <p:sp>
        <p:nvSpPr>
          <p:cNvPr id="22" name="Rectangle 21"/>
          <p:cNvSpPr/>
          <p:nvPr/>
        </p:nvSpPr>
        <p:spPr>
          <a:xfrm>
            <a:off x="1444892" y="2892785"/>
            <a:ext cx="1417942" cy="279604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3950766" y="4383536"/>
            <a:ext cx="1193728" cy="1572985"/>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4939084" y="1160890"/>
            <a:ext cx="2313829" cy="173189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5272179" y="4428049"/>
            <a:ext cx="2593799" cy="92301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531585" y="5494188"/>
            <a:ext cx="1477244" cy="103433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3961735" y="3063737"/>
            <a:ext cx="3904243" cy="109164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8787124" y="2570259"/>
            <a:ext cx="1557462" cy="85874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p:cNvSpPr/>
          <p:nvPr/>
        </p:nvSpPr>
        <p:spPr>
          <a:xfrm>
            <a:off x="9173454" y="4627659"/>
            <a:ext cx="1457319" cy="165387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2955624" y="1988405"/>
            <a:ext cx="1510150" cy="904379"/>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p:cNvSpPr/>
          <p:nvPr/>
        </p:nvSpPr>
        <p:spPr>
          <a:xfrm>
            <a:off x="1296063" y="1574358"/>
            <a:ext cx="1507437" cy="92235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1726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Summary</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076466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resources</a:t>
            </a:r>
          </a:p>
        </p:txBody>
      </p:sp>
      <p:sp>
        <p:nvSpPr>
          <p:cNvPr id="3" name="Text Placeholder 2"/>
          <p:cNvSpPr>
            <a:spLocks noGrp="1"/>
          </p:cNvSpPr>
          <p:nvPr>
            <p:ph type="body" sz="quarter" idx="10"/>
          </p:nvPr>
        </p:nvSpPr>
        <p:spPr>
          <a:xfrm>
            <a:off x="269240" y="1598480"/>
            <a:ext cx="11653523" cy="2942344"/>
          </a:xfrm>
        </p:spPr>
        <p:txBody>
          <a:bodyPr/>
          <a:lstStyle/>
          <a:p>
            <a:r>
              <a:rPr lang="en-GB" sz="2800" dirty="0">
                <a:hlinkClick r:id="rId2"/>
              </a:rPr>
              <a:t>azure.microsoft.com</a:t>
            </a:r>
            <a:r>
              <a:rPr lang="en-GB" sz="2800" dirty="0"/>
              <a:t> is your starting place</a:t>
            </a:r>
          </a:p>
          <a:p>
            <a:endParaRPr lang="en-GB" sz="2800" dirty="0"/>
          </a:p>
          <a:p>
            <a:r>
              <a:rPr lang="en-GB" sz="2800" dirty="0">
                <a:hlinkClick r:id="rId3"/>
              </a:rPr>
              <a:t>channel9.msdn.com/shows/</a:t>
            </a:r>
            <a:r>
              <a:rPr lang="en-GB" sz="2800" dirty="0" err="1">
                <a:hlinkClick r:id="rId3"/>
              </a:rPr>
              <a:t>Cloud+Cover</a:t>
            </a:r>
            <a:r>
              <a:rPr lang="en-GB" sz="2800" dirty="0"/>
              <a:t>  &amp;</a:t>
            </a:r>
          </a:p>
          <a:p>
            <a:r>
              <a:rPr lang="en-GB" sz="2800" dirty="0">
                <a:hlinkClick r:id="rId4"/>
              </a:rPr>
              <a:t>channel9.msdn.com/Shows/Azure-Friday</a:t>
            </a:r>
            <a:r>
              <a:rPr lang="en-GB" sz="2800" dirty="0"/>
              <a:t> for great videos</a:t>
            </a:r>
          </a:p>
          <a:p>
            <a:endParaRPr lang="en-GB" sz="2800" dirty="0"/>
          </a:p>
          <a:p>
            <a:r>
              <a:rPr lang="en-GB" sz="2800" dirty="0">
                <a:hlinkClick r:id="rId5"/>
              </a:rPr>
              <a:t>azure.microsoft.com/</a:t>
            </a:r>
            <a:r>
              <a:rPr lang="en-GB" sz="2800">
                <a:hlinkClick r:id="rId5"/>
              </a:rPr>
              <a:t>blog</a:t>
            </a:r>
            <a:r>
              <a:rPr lang="en-GB" sz="2800"/>
              <a:t> for latest news</a:t>
            </a:r>
            <a:endParaRPr lang="en-GB" sz="2800" dirty="0"/>
          </a:p>
        </p:txBody>
      </p:sp>
    </p:spTree>
    <p:extLst>
      <p:ext uri="{BB962C8B-B14F-4D97-AF65-F5344CB8AC3E}">
        <p14:creationId xmlns:p14="http://schemas.microsoft.com/office/powerpoint/2010/main" val="402712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Thank you</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104156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Infrastructure as a Service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2582161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1" y="1262641"/>
            <a:ext cx="6766980" cy="5631913"/>
          </a:xfrm>
          <a:prstGeom prst="rect">
            <a:avLst/>
          </a:prstGeom>
        </p:spPr>
      </p:pic>
      <p:pic>
        <p:nvPicPr>
          <p:cNvPr id="24" name="Picture 23"/>
          <p:cNvPicPr>
            <a:picLocks noChangeAspect="1"/>
          </p:cNvPicPr>
          <p:nvPr/>
        </p:nvPicPr>
        <p:blipFill>
          <a:blip r:embed="rId4"/>
          <a:stretch>
            <a:fillRect/>
          </a:stretch>
        </p:blipFill>
        <p:spPr>
          <a:xfrm>
            <a:off x="-149709" y="3729814"/>
            <a:ext cx="2290908" cy="3159041"/>
          </a:xfrm>
          <a:prstGeom prst="rect">
            <a:avLst/>
          </a:prstGeom>
        </p:spPr>
      </p:pic>
      <p:pic>
        <p:nvPicPr>
          <p:cNvPr id="23" name="Picture 22"/>
          <p:cNvPicPr>
            <a:picLocks noChangeAspect="1"/>
          </p:cNvPicPr>
          <p:nvPr/>
        </p:nvPicPr>
        <p:blipFill>
          <a:blip r:embed="rId5"/>
          <a:stretch>
            <a:fillRect/>
          </a:stretch>
        </p:blipFill>
        <p:spPr>
          <a:xfrm>
            <a:off x="1293958" y="2493841"/>
            <a:ext cx="2018584" cy="4405859"/>
          </a:xfrm>
          <a:prstGeom prst="rect">
            <a:avLst/>
          </a:prstGeom>
        </p:spPr>
      </p:pic>
      <p:pic>
        <p:nvPicPr>
          <p:cNvPr id="25" name="Picture 24"/>
          <p:cNvPicPr>
            <a:picLocks noChangeAspect="1"/>
          </p:cNvPicPr>
          <p:nvPr/>
        </p:nvPicPr>
        <p:blipFill>
          <a:blip r:embed="rId6"/>
          <a:stretch>
            <a:fillRect/>
          </a:stretch>
        </p:blipFill>
        <p:spPr>
          <a:xfrm>
            <a:off x="33250" y="3099976"/>
            <a:ext cx="1752343" cy="3842294"/>
          </a:xfrm>
          <a:prstGeom prst="rect">
            <a:avLst/>
          </a:prstGeom>
        </p:spPr>
      </p:pic>
      <p:sp>
        <p:nvSpPr>
          <p:cNvPr id="3" name="Rectangle 2"/>
          <p:cNvSpPr/>
          <p:nvPr/>
        </p:nvSpPr>
        <p:spPr bwMode="auto">
          <a:xfrm>
            <a:off x="1" y="-27372"/>
            <a:ext cx="12192000" cy="6901453"/>
          </a:xfrm>
          <a:prstGeom prst="rect">
            <a:avLst/>
          </a:prstGeom>
          <a:solidFill>
            <a:srgbClr val="000000">
              <a:alpha val="3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7"/>
          <a:stretch>
            <a:fillRect/>
          </a:stretch>
        </p:blipFill>
        <p:spPr>
          <a:xfrm>
            <a:off x="6320106" y="1130478"/>
            <a:ext cx="3257820" cy="1867914"/>
          </a:xfrm>
          <a:prstGeom prst="rect">
            <a:avLst/>
          </a:prstGeom>
        </p:spPr>
      </p:pic>
      <p:sp>
        <p:nvSpPr>
          <p:cNvPr id="48" name="Title 1"/>
          <p:cNvSpPr txBox="1">
            <a:spLocks/>
          </p:cNvSpPr>
          <p:nvPr/>
        </p:nvSpPr>
        <p:spPr>
          <a:xfrm>
            <a:off x="7245321" y="2013519"/>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dirty="0">
                <a:solidFill>
                  <a:srgbClr val="3F5765"/>
                </a:solidFill>
              </a:rPr>
              <a:t>Azure</a:t>
            </a:r>
          </a:p>
        </p:txBody>
      </p:sp>
      <p:sp>
        <p:nvSpPr>
          <p:cNvPr id="17" name="Bent Arrow 16"/>
          <p:cNvSpPr/>
          <p:nvPr/>
        </p:nvSpPr>
        <p:spPr bwMode="auto">
          <a:xfrm rot="16200000" flipV="1">
            <a:off x="6017065" y="3999537"/>
            <a:ext cx="3267101" cy="1372893"/>
          </a:xfrm>
          <a:prstGeom prst="bentArrow">
            <a:avLst>
              <a:gd name="adj1" fmla="val 25000"/>
              <a:gd name="adj2" fmla="val 23139"/>
              <a:gd name="adj3" fmla="val 28020"/>
              <a:gd name="adj4" fmla="val 43750"/>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txBox="1">
            <a:spLocks/>
          </p:cNvSpPr>
          <p:nvPr/>
        </p:nvSpPr>
        <p:spPr>
          <a:xfrm>
            <a:off x="4174943" y="4765303"/>
            <a:ext cx="4112518" cy="789707"/>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sz="2745" dirty="0">
                <a:solidFill>
                  <a:srgbClr val="FFFFFF"/>
                </a:solidFill>
                <a:latin typeface="Segoe UI"/>
              </a:rPr>
              <a:t>On-Premises Datacenter</a:t>
            </a:r>
          </a:p>
        </p:txBody>
      </p:sp>
      <p:grpSp>
        <p:nvGrpSpPr>
          <p:cNvPr id="29" name="Group 28"/>
          <p:cNvGrpSpPr/>
          <p:nvPr/>
        </p:nvGrpSpPr>
        <p:grpSpPr>
          <a:xfrm>
            <a:off x="614189" y="1833339"/>
            <a:ext cx="6400714" cy="5145402"/>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dirty="0">
                <a:gradFill>
                  <a:gsLst>
                    <a:gs pos="1250">
                      <a:srgbClr val="FFFFFF"/>
                    </a:gs>
                    <a:gs pos="100000">
                      <a:srgbClr val="FFFFFF"/>
                    </a:gs>
                  </a:gsLst>
                  <a:lin ang="5400000" scaled="0"/>
                </a:gradFill>
              </a:rPr>
              <a:t>The Hybrid Datacenter</a:t>
            </a:r>
          </a:p>
        </p:txBody>
      </p:sp>
      <p:sp>
        <p:nvSpPr>
          <p:cNvPr id="20" name="Content Placeholder 2"/>
          <p:cNvSpPr txBox="1">
            <a:spLocks/>
          </p:cNvSpPr>
          <p:nvPr/>
        </p:nvSpPr>
        <p:spPr>
          <a:xfrm>
            <a:off x="2646475" y="4255016"/>
            <a:ext cx="4316261" cy="837295"/>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8761" y="3271815"/>
            <a:ext cx="4773544" cy="83729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8" name="Content Placeholder 2"/>
          <p:cNvSpPr txBox="1">
            <a:spLocks/>
          </p:cNvSpPr>
          <p:nvPr/>
        </p:nvSpPr>
        <p:spPr>
          <a:xfrm>
            <a:off x="8337063" y="3743016"/>
            <a:ext cx="3689095" cy="311498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r>
              <a:rPr lang="en-US" sz="2745" dirty="0">
                <a:gradFill>
                  <a:gsLst>
                    <a:gs pos="0">
                      <a:srgbClr val="7FBA00">
                        <a:lumMod val="5000"/>
                        <a:lumOff val="95000"/>
                      </a:srgbClr>
                    </a:gs>
                    <a:gs pos="100000">
                      <a:srgbClr val="FFFFFF"/>
                    </a:gs>
                  </a:gsLst>
                  <a:lin ang="5400000" scaled="1"/>
                </a:gradFill>
              </a:rPr>
              <a:t>Scale</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Pay for what you use</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Simple Dev / Test</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Fast Provisioning</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Integrated Operations</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Automate</a:t>
            </a:r>
          </a:p>
        </p:txBody>
      </p:sp>
    </p:spTree>
    <p:extLst>
      <p:ext uri="{BB962C8B-B14F-4D97-AF65-F5344CB8AC3E}">
        <p14:creationId xmlns:p14="http://schemas.microsoft.com/office/powerpoint/2010/main" val="37992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z="5882" b="1" dirty="0">
                <a:solidFill>
                  <a:schemeClr val="bg1"/>
                </a:solidFill>
              </a:rPr>
              <a:t>IaaS</a:t>
            </a:r>
          </a:p>
        </p:txBody>
      </p: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grpSp>
        <p:nvGrpSpPr>
          <p:cNvPr id="8" name="Group 7"/>
          <p:cNvGrpSpPr/>
          <p:nvPr/>
        </p:nvGrpSpPr>
        <p:grpSpPr>
          <a:xfrm>
            <a:off x="-2494738" y="832536"/>
            <a:ext cx="1888484" cy="1389457"/>
            <a:chOff x="2560637" y="3725863"/>
            <a:chExt cx="1926352" cy="1417319"/>
          </a:xfrm>
        </p:grpSpPr>
        <p:sp>
          <p:nvSpPr>
            <p:cNvPr id="4" name="Rounded Rectangle 3"/>
            <p:cNvSpPr/>
            <p:nvPr/>
          </p:nvSpPr>
          <p:spPr bwMode="auto">
            <a:xfrm>
              <a:off x="2560637" y="3725863"/>
              <a:ext cx="1926352" cy="1415186"/>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2713037" y="3878263"/>
              <a:ext cx="1600200" cy="990599"/>
            </a:xfrm>
            <a:prstGeom prst="roundRect">
              <a:avLst/>
            </a:prstGeom>
            <a:solidFill>
              <a:srgbClr val="68217A"/>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17837" y="4456616"/>
              <a:ext cx="9906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246437" y="4578536"/>
              <a:ext cx="5334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6910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310957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250033"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7141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1188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95234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3530957"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3390495"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bg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84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sp>
        <p:nvSpPr>
          <p:cNvPr id="36" name="Rectangle: Rounded Corners 35"/>
          <p:cNvSpPr/>
          <p:nvPr/>
        </p:nvSpPr>
        <p:spPr bwMode="auto">
          <a:xfrm>
            <a:off x="7761766" y="2661557"/>
            <a:ext cx="2007037" cy="3113314"/>
          </a:xfrm>
          <a:prstGeom prst="round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grpSp>
        <p:nvGrpSpPr>
          <p:cNvPr id="8" name="Group 7"/>
          <p:cNvGrpSpPr/>
          <p:nvPr/>
        </p:nvGrpSpPr>
        <p:grpSpPr>
          <a:xfrm>
            <a:off x="-2494738" y="832536"/>
            <a:ext cx="1888484" cy="1389457"/>
            <a:chOff x="2560637" y="3725863"/>
            <a:chExt cx="1926352" cy="1417319"/>
          </a:xfrm>
        </p:grpSpPr>
        <p:sp>
          <p:nvSpPr>
            <p:cNvPr id="4" name="Rounded Rectangle 3"/>
            <p:cNvSpPr/>
            <p:nvPr/>
          </p:nvSpPr>
          <p:spPr bwMode="auto">
            <a:xfrm>
              <a:off x="2560637" y="3725863"/>
              <a:ext cx="1926352" cy="1415186"/>
            </a:xfrm>
            <a:prstGeom prst="round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2713037" y="3878263"/>
              <a:ext cx="1600200" cy="990599"/>
            </a:xfrm>
            <a:prstGeom prst="roundRect">
              <a:avLst/>
            </a:prstGeom>
            <a:solidFill>
              <a:srgbClr val="68217A"/>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017837" y="4456616"/>
              <a:ext cx="9906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246437" y="4578536"/>
              <a:ext cx="533400" cy="56464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6910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310957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250033"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71419"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1188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952341"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3530957"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3390495" y="3892596"/>
              <a:ext cx="109728" cy="304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bg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endParaRPr lang="en-GB"/>
          </a:p>
        </p:txBody>
      </p:sp>
    </p:spTree>
    <p:extLst>
      <p:ext uri="{BB962C8B-B14F-4D97-AF65-F5344CB8AC3E}">
        <p14:creationId xmlns:p14="http://schemas.microsoft.com/office/powerpoint/2010/main" val="188995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8810064" y="5710429"/>
            <a:ext cx="2576171" cy="109523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ctr" anchorCtr="0" compatLnSpc="1">
            <a:prstTxWarp prst="textNoShape">
              <a:avLst/>
            </a:prstTxWarp>
          </a:bodyPr>
          <a:lstStyle/>
          <a:p>
            <a:pPr defTabSz="685626" fontAlgn="base">
              <a:lnSpc>
                <a:spcPct val="150000"/>
              </a:lnSpc>
              <a:spcBef>
                <a:spcPct val="0"/>
              </a:spcBef>
              <a:spcAft>
                <a:spcPct val="0"/>
              </a:spcAft>
            </a:pPr>
            <a:r>
              <a:rPr lang="en-US" sz="2000" dirty="0">
                <a:solidFill>
                  <a:srgbClr val="FFFFFF"/>
                </a:solidFill>
              </a:rPr>
              <a:t>Standard</a:t>
            </a:r>
          </a:p>
          <a:p>
            <a:pPr defTabSz="685626" fontAlgn="base">
              <a:lnSpc>
                <a:spcPct val="150000"/>
              </a:lnSpc>
              <a:spcBef>
                <a:spcPct val="0"/>
              </a:spcBef>
              <a:spcAft>
                <a:spcPct val="0"/>
              </a:spcAft>
            </a:pPr>
            <a:r>
              <a:rPr lang="en-US" sz="2000" dirty="0">
                <a:solidFill>
                  <a:srgbClr val="FFFFFF"/>
                </a:solidFill>
              </a:rPr>
              <a:t>Premium (SSD)</a:t>
            </a:r>
          </a:p>
        </p:txBody>
      </p:sp>
      <p:sp>
        <p:nvSpPr>
          <p:cNvPr id="25" name="Freeform 79"/>
          <p:cNvSpPr>
            <a:spLocks noEditPoints="1"/>
          </p:cNvSpPr>
          <p:nvPr/>
        </p:nvSpPr>
        <p:spPr bwMode="black">
          <a:xfrm>
            <a:off x="10577004" y="5771461"/>
            <a:ext cx="762199" cy="98347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sp>
        <p:nvSpPr>
          <p:cNvPr id="2" name="Title 1"/>
          <p:cNvSpPr>
            <a:spLocks noGrp="1"/>
          </p:cNvSpPr>
          <p:nvPr>
            <p:ph type="title"/>
          </p:nvPr>
        </p:nvSpPr>
        <p:spPr/>
        <p:txBody>
          <a:bodyPr/>
          <a:lstStyle/>
          <a:p>
            <a:r>
              <a:rPr lang="en-US" dirty="0"/>
              <a:t>Virtual Machine Storage Architecture</a:t>
            </a:r>
          </a:p>
        </p:txBody>
      </p:sp>
      <p:sp>
        <p:nvSpPr>
          <p:cNvPr id="4" name="Rectangle 3"/>
          <p:cNvSpPr/>
          <p:nvPr/>
        </p:nvSpPr>
        <p:spPr bwMode="auto">
          <a:xfrm>
            <a:off x="925817" y="1300036"/>
            <a:ext cx="10594243" cy="933644"/>
          </a:xfrm>
          <a:prstGeom prst="rect">
            <a:avLst/>
          </a:prstGeom>
          <a:solidFill>
            <a:schemeClr val="accent2"/>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ysClr val="windowText" lastClr="000000"/>
                </a:solidFill>
              </a:rPr>
              <a:t>Azure Virtual Machine</a:t>
            </a:r>
          </a:p>
        </p:txBody>
      </p:sp>
      <p:sp>
        <p:nvSpPr>
          <p:cNvPr id="5" name="Rectangle 4"/>
          <p:cNvSpPr/>
          <p:nvPr/>
        </p:nvSpPr>
        <p:spPr bwMode="auto">
          <a:xfrm>
            <a:off x="935612" y="2293558"/>
            <a:ext cx="2576171" cy="109262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C:\</a:t>
            </a:r>
          </a:p>
          <a:p>
            <a:pPr algn="ctr" defTabSz="685626" fontAlgn="base">
              <a:spcBef>
                <a:spcPct val="0"/>
              </a:spcBef>
              <a:spcAft>
                <a:spcPct val="0"/>
              </a:spcAft>
            </a:pPr>
            <a:r>
              <a:rPr lang="en-US" sz="1961" dirty="0">
                <a:solidFill>
                  <a:srgbClr val="FFFFFF"/>
                </a:solidFill>
              </a:rPr>
              <a:t>OS Disk</a:t>
            </a:r>
          </a:p>
        </p:txBody>
      </p:sp>
      <p:sp>
        <p:nvSpPr>
          <p:cNvPr id="7" name="Rectangle 6"/>
          <p:cNvSpPr/>
          <p:nvPr/>
        </p:nvSpPr>
        <p:spPr bwMode="auto">
          <a:xfrm>
            <a:off x="8943889" y="2290955"/>
            <a:ext cx="2576171" cy="109523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E:\, F:\, etc.</a:t>
            </a:r>
          </a:p>
          <a:p>
            <a:pPr algn="ctr" defTabSz="685626" fontAlgn="base">
              <a:spcBef>
                <a:spcPct val="0"/>
              </a:spcBef>
              <a:spcAft>
                <a:spcPct val="0"/>
              </a:spcAft>
            </a:pPr>
            <a:r>
              <a:rPr lang="en-US" sz="1961" dirty="0">
                <a:solidFill>
                  <a:srgbClr val="FFFFFF"/>
                </a:solidFill>
              </a:rPr>
              <a:t>Data Disks</a:t>
            </a:r>
          </a:p>
        </p:txBody>
      </p:sp>
      <p:sp>
        <p:nvSpPr>
          <p:cNvPr id="12" name="Rectangle 11"/>
          <p:cNvSpPr/>
          <p:nvPr/>
        </p:nvSpPr>
        <p:spPr bwMode="auto">
          <a:xfrm>
            <a:off x="3609747" y="2298904"/>
            <a:ext cx="2576171" cy="1087281"/>
          </a:xfrm>
          <a:prstGeom prst="rect">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ysClr val="windowText" lastClr="000000"/>
                </a:solidFill>
              </a:rPr>
              <a:t>D:\</a:t>
            </a:r>
          </a:p>
          <a:p>
            <a:pPr algn="ctr" defTabSz="685626" fontAlgn="base">
              <a:spcBef>
                <a:spcPct val="0"/>
              </a:spcBef>
              <a:spcAft>
                <a:spcPct val="0"/>
              </a:spcAft>
            </a:pPr>
            <a:r>
              <a:rPr lang="en-US" sz="1961" dirty="0">
                <a:solidFill>
                  <a:sysClr val="windowText" lastClr="000000"/>
                </a:solidFill>
              </a:rPr>
              <a:t>Temporary Disk</a:t>
            </a:r>
          </a:p>
          <a:p>
            <a:pPr algn="ctr" defTabSz="685626" fontAlgn="base">
              <a:spcBef>
                <a:spcPct val="0"/>
              </a:spcBef>
              <a:spcAft>
                <a:spcPct val="0"/>
              </a:spcAft>
            </a:pPr>
            <a:r>
              <a:rPr lang="en-US" sz="1961" dirty="0">
                <a:solidFill>
                  <a:sysClr val="windowText" lastClr="000000"/>
                </a:solidFill>
              </a:rPr>
              <a:t>(Contents can be lost)</a:t>
            </a:r>
          </a:p>
        </p:txBody>
      </p:sp>
      <p:sp>
        <p:nvSpPr>
          <p:cNvPr id="10" name="Can 9"/>
          <p:cNvSpPr/>
          <p:nvPr/>
        </p:nvSpPr>
        <p:spPr bwMode="auto">
          <a:xfrm>
            <a:off x="6606931" y="4117098"/>
            <a:ext cx="2250057" cy="2201388"/>
          </a:xfrm>
          <a:prstGeom prst="can">
            <a:avLst/>
          </a:prstGeom>
          <a:solidFill>
            <a:schemeClr val="accent2">
              <a:lumMod val="60000"/>
              <a:lumOff val="40000"/>
            </a:schemeClr>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ysClr val="windowText" lastClr="000000">
                    <a:alpha val="98824"/>
                  </a:sysClr>
                </a:solidFill>
                <a:ea typeface="Segoe UI" pitchFamily="34" charset="0"/>
                <a:cs typeface="Segoe UI" pitchFamily="34" charset="0"/>
              </a:rPr>
              <a:t>Azure Blob</a:t>
            </a:r>
          </a:p>
          <a:p>
            <a:pPr algn="ctr" defTabSz="685626"/>
            <a:r>
              <a:rPr lang="en-US" sz="2800" dirty="0">
                <a:solidFill>
                  <a:sysClr val="windowText" lastClr="000000">
                    <a:alpha val="98824"/>
                  </a:sysClr>
                </a:solidFill>
                <a:ea typeface="Segoe UI" pitchFamily="34" charset="0"/>
                <a:cs typeface="Segoe UI" pitchFamily="34" charset="0"/>
              </a:rPr>
              <a:t>Storage</a:t>
            </a:r>
          </a:p>
        </p:txBody>
      </p:sp>
      <p:cxnSp>
        <p:nvCxnSpPr>
          <p:cNvPr id="9" name="Straight Arrow Connector 8"/>
          <p:cNvCxnSpPr>
            <a:stCxn id="7" idx="2"/>
            <a:endCxn id="10" idx="4"/>
          </p:cNvCxnSpPr>
          <p:nvPr/>
        </p:nvCxnSpPr>
        <p:spPr>
          <a:xfrm flipH="1">
            <a:off x="8856988" y="3386185"/>
            <a:ext cx="1374987" cy="183160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2"/>
            <a:endCxn id="10" idx="2"/>
          </p:cNvCxnSpPr>
          <p:nvPr/>
        </p:nvCxnSpPr>
        <p:spPr>
          <a:xfrm>
            <a:off x="2223698" y="3386186"/>
            <a:ext cx="4383233" cy="1831606"/>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a:xfrm>
            <a:off x="767986" y="4773515"/>
            <a:ext cx="5487594" cy="1596783"/>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400" dirty="0">
                <a:solidFill>
                  <a:schemeClr val="tx1"/>
                </a:solidFill>
                <a:latin typeface="Segoe UI"/>
              </a:rPr>
              <a:t>Up to 1TB Disks</a:t>
            </a:r>
          </a:p>
          <a:p>
            <a:pPr marL="0" indent="0">
              <a:lnSpc>
                <a:spcPct val="100000"/>
              </a:lnSpc>
              <a:spcBef>
                <a:spcPts val="1175"/>
              </a:spcBef>
              <a:buClr>
                <a:srgbClr val="505050"/>
              </a:buClr>
              <a:buNone/>
            </a:pPr>
            <a:r>
              <a:rPr lang="en-US" sz="2400" dirty="0">
                <a:solidFill>
                  <a:schemeClr val="tx1"/>
                </a:solidFill>
                <a:latin typeface="Segoe UI"/>
              </a:rPr>
              <a:t>Highly available and redundant</a:t>
            </a:r>
          </a:p>
          <a:p>
            <a:pPr marL="0" indent="0">
              <a:lnSpc>
                <a:spcPct val="100000"/>
              </a:lnSpc>
              <a:spcBef>
                <a:spcPts val="1175"/>
              </a:spcBef>
              <a:buClr>
                <a:srgbClr val="505050"/>
              </a:buClr>
              <a:buNone/>
            </a:pPr>
            <a:r>
              <a:rPr lang="en-US" sz="2400" dirty="0">
                <a:solidFill>
                  <a:schemeClr val="tx1"/>
                </a:solidFill>
                <a:latin typeface="Segoe UI"/>
              </a:rPr>
              <a:t>Disks can be combined</a:t>
            </a:r>
          </a:p>
        </p:txBody>
      </p:sp>
      <p:sp>
        <p:nvSpPr>
          <p:cNvPr id="23" name="Rectangle 22"/>
          <p:cNvSpPr/>
          <p:nvPr/>
        </p:nvSpPr>
        <p:spPr bwMode="auto">
          <a:xfrm>
            <a:off x="767986" y="2095500"/>
            <a:ext cx="10977700" cy="1436914"/>
          </a:xfrm>
          <a:prstGeom prst="rect">
            <a:avLst/>
          </a:prstGeom>
          <a:noFill/>
          <a:ln w="381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989"/>
      </p:ext>
    </p:extLst>
  </p:cSld>
  <p:clrMapOvr>
    <a:masterClrMapping/>
  </p:clrMapOvr>
  <mc:AlternateContent xmlns:mc="http://schemas.openxmlformats.org/markup-compatibility/2006" xmlns:p14="http://schemas.microsoft.com/office/powerpoint/2010/main">
    <mc:Choice Requires="p14">
      <p:transition p14:dur="0" advTm="80550"/>
    </mc:Choice>
    <mc:Fallback xmlns="">
      <p:transition advTm="8055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emplate>MS Blue</Template>
  <TotalTime>0</TotalTime>
  <Words>1228</Words>
  <Application>Microsoft Office PowerPoint</Application>
  <PresentationFormat>Widescreen</PresentationFormat>
  <Paragraphs>195</Paragraphs>
  <Slides>42</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ＭＳ Ｐゴシック</vt:lpstr>
      <vt:lpstr>Arial</vt:lpstr>
      <vt:lpstr>Avenir LT Pro 45 Book</vt:lpstr>
      <vt:lpstr>Calibri</vt:lpstr>
      <vt:lpstr>Consolas</vt:lpstr>
      <vt:lpstr>Segoe UI</vt:lpstr>
      <vt:lpstr>Segoe UI Light</vt:lpstr>
      <vt:lpstr>Wingdings</vt:lpstr>
      <vt:lpstr>WHITE TEMPLATE</vt:lpstr>
      <vt:lpstr>5_5-30536_Build_2014_Breakout_Template_White_16x9</vt:lpstr>
      <vt:lpstr>Microsoft Azure Webinar Series: Getting Started with Azure   David Gristwood – davidgri@microsoft.com Mike Ormond - mormond@microsoft.com  slides: github.com/dxuk/AzureWebinars</vt:lpstr>
      <vt:lpstr>Azure Regions</vt:lpstr>
      <vt:lpstr>PowerPoint Presentation</vt:lpstr>
      <vt:lpstr>PowerPoint Presentation</vt:lpstr>
      <vt:lpstr>Infrastructure as a Service   </vt:lpstr>
      <vt:lpstr>PowerPoint Presentation</vt:lpstr>
      <vt:lpstr>IaaS</vt:lpstr>
      <vt:lpstr>PowerPoint Presentation</vt:lpstr>
      <vt:lpstr>Virtual Machine Storage Architecture</vt:lpstr>
      <vt:lpstr>PowerPoint Presentation</vt:lpstr>
      <vt:lpstr>Compute Families</vt:lpstr>
      <vt:lpstr>Compute Families Example</vt:lpstr>
      <vt:lpstr>Availability &amp; Scaling</vt:lpstr>
      <vt:lpstr>PowerPoint Presentation</vt:lpstr>
      <vt:lpstr>Networking</vt:lpstr>
      <vt:lpstr>Networking</vt:lpstr>
      <vt:lpstr>Automation &amp; Management</vt:lpstr>
      <vt:lpstr>Platform as a Service   </vt:lpstr>
      <vt:lpstr>Platform as a Service</vt:lpstr>
      <vt:lpstr>Azure App Services</vt:lpstr>
      <vt:lpstr>SQL Database</vt:lpstr>
      <vt:lpstr>Azure Functions</vt:lpstr>
      <vt:lpstr>Azure Portal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Useful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2016-11-24T14:46:23Z</dcterms:created>
  <dcterms:modified xsi:type="dcterms:W3CDTF">2016-11-24T15:07:59Z</dcterms:modified>
</cp:coreProperties>
</file>